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9"/>
  </p:notesMasterIdLst>
  <p:handoutMasterIdLst>
    <p:handoutMasterId r:id="rId40"/>
  </p:handoutMasterIdLst>
  <p:sldIdLst>
    <p:sldId id="256" r:id="rId2"/>
    <p:sldId id="425" r:id="rId3"/>
    <p:sldId id="433" r:id="rId4"/>
    <p:sldId id="257" r:id="rId5"/>
    <p:sldId id="422" r:id="rId6"/>
    <p:sldId id="423" r:id="rId7"/>
    <p:sldId id="434" r:id="rId8"/>
    <p:sldId id="424" r:id="rId9"/>
    <p:sldId id="426" r:id="rId10"/>
    <p:sldId id="429" r:id="rId11"/>
    <p:sldId id="431" r:id="rId12"/>
    <p:sldId id="432" r:id="rId13"/>
    <p:sldId id="428" r:id="rId14"/>
    <p:sldId id="436" r:id="rId15"/>
    <p:sldId id="259" r:id="rId16"/>
    <p:sldId id="427" r:id="rId17"/>
    <p:sldId id="430" r:id="rId18"/>
    <p:sldId id="437" r:id="rId19"/>
    <p:sldId id="295" r:id="rId20"/>
    <p:sldId id="261" r:id="rId21"/>
    <p:sldId id="262" r:id="rId22"/>
    <p:sldId id="346" r:id="rId23"/>
    <p:sldId id="281" r:id="rId24"/>
    <p:sldId id="396" r:id="rId25"/>
    <p:sldId id="264" r:id="rId26"/>
    <p:sldId id="287" r:id="rId27"/>
    <p:sldId id="395" r:id="rId28"/>
    <p:sldId id="265" r:id="rId29"/>
    <p:sldId id="350" r:id="rId30"/>
    <p:sldId id="266" r:id="rId31"/>
    <p:sldId id="356" r:id="rId32"/>
    <p:sldId id="364" r:id="rId33"/>
    <p:sldId id="410" r:id="rId34"/>
    <p:sldId id="361" r:id="rId35"/>
    <p:sldId id="420" r:id="rId36"/>
    <p:sldId id="421" r:id="rId37"/>
    <p:sldId id="435" r:id="rId38"/>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1" Type="http://schemas.openxmlformats.org/officeDocument/2006/relationships/hyperlink" Target="mailto:tierslieuxckb@gmail.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tierslieuxckb@gmail.com"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889C2-DA39-40DB-B27B-BE1B16CB56F6}"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265116DF-A237-46DF-A2CE-91842055904D}">
      <dgm:prSet/>
      <dgm:spPr/>
      <dgm:t>
        <a:bodyPr/>
        <a:lstStyle/>
        <a:p>
          <a:r>
            <a:rPr lang="fr-FR" dirty="0"/>
            <a:t>CKB est un tiers-lieu hybride, espace de vie sociale, situé Hauteurs de la Lézarde, à Petit-Bourg. </a:t>
          </a:r>
          <a:endParaRPr lang="en-US" dirty="0"/>
        </a:p>
      </dgm:t>
    </dgm:pt>
    <dgm:pt modelId="{A1EA6E1D-7A4D-4E5F-B680-18C77BD6B2EE}" type="parTrans" cxnId="{64A61C3E-DBF8-45ED-8609-18714D44124C}">
      <dgm:prSet/>
      <dgm:spPr/>
      <dgm:t>
        <a:bodyPr/>
        <a:lstStyle/>
        <a:p>
          <a:endParaRPr lang="en-US"/>
        </a:p>
      </dgm:t>
    </dgm:pt>
    <dgm:pt modelId="{4CAD771F-FA76-4F95-B9C1-45C37CDBAFC7}" type="sibTrans" cxnId="{64A61C3E-DBF8-45ED-8609-18714D44124C}">
      <dgm:prSet/>
      <dgm:spPr/>
      <dgm:t>
        <a:bodyPr/>
        <a:lstStyle/>
        <a:p>
          <a:endParaRPr lang="en-US"/>
        </a:p>
      </dgm:t>
    </dgm:pt>
    <dgm:pt modelId="{D857CC96-6820-4201-AF5F-6A8D5950AA07}">
      <dgm:prSet/>
      <dgm:spPr/>
      <dgm:t>
        <a:bodyPr/>
        <a:lstStyle/>
        <a:p>
          <a:r>
            <a:rPr lang="fr-FR" dirty="0"/>
            <a:t>Porteur du projet : Association CKB</a:t>
          </a:r>
          <a:endParaRPr lang="en-US" dirty="0"/>
        </a:p>
      </dgm:t>
    </dgm:pt>
    <dgm:pt modelId="{9AEF0D5B-0D35-430D-AA4A-02E697163801}" type="parTrans" cxnId="{5A526097-4BC1-402D-9725-DC06E1DE9D9C}">
      <dgm:prSet/>
      <dgm:spPr/>
      <dgm:t>
        <a:bodyPr/>
        <a:lstStyle/>
        <a:p>
          <a:endParaRPr lang="en-US"/>
        </a:p>
      </dgm:t>
    </dgm:pt>
    <dgm:pt modelId="{C3F5E379-5B2A-4097-A0BE-CB96DEF3E129}" type="sibTrans" cxnId="{5A526097-4BC1-402D-9725-DC06E1DE9D9C}">
      <dgm:prSet/>
      <dgm:spPr/>
      <dgm:t>
        <a:bodyPr/>
        <a:lstStyle/>
        <a:p>
          <a:endParaRPr lang="en-US"/>
        </a:p>
      </dgm:t>
    </dgm:pt>
    <dgm:pt modelId="{17E444E9-12D7-43C8-A31B-E2B35A2D9517}">
      <dgm:prSet/>
      <dgm:spPr/>
      <dgm:t>
        <a:bodyPr/>
        <a:lstStyle/>
        <a:p>
          <a:r>
            <a:rPr lang="fr-FR"/>
            <a:t>Créée le 21 novembre 2016.</a:t>
          </a:r>
          <a:endParaRPr lang="en-US"/>
        </a:p>
      </dgm:t>
    </dgm:pt>
    <dgm:pt modelId="{796A6053-297E-4583-8B9C-9C2540225FD9}" type="parTrans" cxnId="{011BBB65-9347-4967-9E96-0A39EAE41977}">
      <dgm:prSet/>
      <dgm:spPr/>
      <dgm:t>
        <a:bodyPr/>
        <a:lstStyle/>
        <a:p>
          <a:endParaRPr lang="en-US"/>
        </a:p>
      </dgm:t>
    </dgm:pt>
    <dgm:pt modelId="{1E4BFF3F-EBA0-47D7-9091-054010D8E1E8}" type="sibTrans" cxnId="{011BBB65-9347-4967-9E96-0A39EAE41977}">
      <dgm:prSet/>
      <dgm:spPr/>
      <dgm:t>
        <a:bodyPr/>
        <a:lstStyle/>
        <a:p>
          <a:endParaRPr lang="en-US"/>
        </a:p>
      </dgm:t>
    </dgm:pt>
    <dgm:pt modelId="{8747112C-6F01-4580-8F8A-2C823B0FD6BD}">
      <dgm:prSet/>
      <dgm:spPr/>
      <dgm:t>
        <a:bodyPr/>
        <a:lstStyle/>
        <a:p>
          <a:r>
            <a:rPr lang="fr-FR"/>
            <a:t>Présidente  :       Andrée   POLTER</a:t>
          </a:r>
          <a:endParaRPr lang="en-US"/>
        </a:p>
      </dgm:t>
    </dgm:pt>
    <dgm:pt modelId="{0A3C86E6-C1B1-4CF2-8E98-662A6FAAE78C}" type="parTrans" cxnId="{FB0C6996-1E99-4A84-8AD6-425D8A3CF5B6}">
      <dgm:prSet/>
      <dgm:spPr/>
      <dgm:t>
        <a:bodyPr/>
        <a:lstStyle/>
        <a:p>
          <a:endParaRPr lang="en-US"/>
        </a:p>
      </dgm:t>
    </dgm:pt>
    <dgm:pt modelId="{3342FC26-0730-4373-A5C0-8C8A6F7966D7}" type="sibTrans" cxnId="{FB0C6996-1E99-4A84-8AD6-425D8A3CF5B6}">
      <dgm:prSet/>
      <dgm:spPr/>
      <dgm:t>
        <a:bodyPr/>
        <a:lstStyle/>
        <a:p>
          <a:endParaRPr lang="en-US"/>
        </a:p>
      </dgm:t>
    </dgm:pt>
    <dgm:pt modelId="{FB0CB265-09B0-4B5B-95FD-24DC547F7CAD}">
      <dgm:prSet/>
      <dgm:spPr/>
      <dgm:t>
        <a:bodyPr/>
        <a:lstStyle/>
        <a:p>
          <a:r>
            <a:rPr lang="fr-FR"/>
            <a:t>Coordonnateur /responsable : Kelly POLTER</a:t>
          </a:r>
          <a:endParaRPr lang="en-US"/>
        </a:p>
      </dgm:t>
    </dgm:pt>
    <dgm:pt modelId="{2073CE66-7125-40D8-8168-3C2A8A4EC273}" type="parTrans" cxnId="{053A4C70-8DAA-43AE-8559-6DFACC0F3B0E}">
      <dgm:prSet/>
      <dgm:spPr/>
      <dgm:t>
        <a:bodyPr/>
        <a:lstStyle/>
        <a:p>
          <a:endParaRPr lang="en-US"/>
        </a:p>
      </dgm:t>
    </dgm:pt>
    <dgm:pt modelId="{B835BB0F-47CA-44C7-9AAD-CF6795577464}" type="sibTrans" cxnId="{053A4C70-8DAA-43AE-8559-6DFACC0F3B0E}">
      <dgm:prSet/>
      <dgm:spPr/>
      <dgm:t>
        <a:bodyPr/>
        <a:lstStyle/>
        <a:p>
          <a:endParaRPr lang="en-US"/>
        </a:p>
      </dgm:t>
    </dgm:pt>
    <dgm:pt modelId="{393E24EE-BDDA-4D12-BBF9-CE44F3CD5283}">
      <dgm:prSet/>
      <dgm:spPr/>
      <dgm:t>
        <a:bodyPr/>
        <a:lstStyle/>
        <a:p>
          <a:r>
            <a:rPr lang="fr-FR">
              <a:hlinkClick xmlns:r="http://schemas.openxmlformats.org/officeDocument/2006/relationships" r:id="rId1"/>
            </a:rPr>
            <a:t>tierslieuxckb@gmail.com</a:t>
          </a:r>
          <a:r>
            <a:rPr lang="fr-FR"/>
            <a:t>  0690 08 00 50</a:t>
          </a:r>
          <a:endParaRPr lang="en-US"/>
        </a:p>
      </dgm:t>
    </dgm:pt>
    <dgm:pt modelId="{02D3BE7B-846C-45FF-AE43-73E3D0053D8C}" type="parTrans" cxnId="{A888CC39-8339-4DB2-A3A4-0B5780C33DCE}">
      <dgm:prSet/>
      <dgm:spPr/>
      <dgm:t>
        <a:bodyPr/>
        <a:lstStyle/>
        <a:p>
          <a:endParaRPr lang="en-US"/>
        </a:p>
      </dgm:t>
    </dgm:pt>
    <dgm:pt modelId="{DDCC7336-4504-48F0-9167-E74B2FF06DC7}" type="sibTrans" cxnId="{A888CC39-8339-4DB2-A3A4-0B5780C33DCE}">
      <dgm:prSet/>
      <dgm:spPr/>
      <dgm:t>
        <a:bodyPr/>
        <a:lstStyle/>
        <a:p>
          <a:endParaRPr lang="en-US"/>
        </a:p>
      </dgm:t>
    </dgm:pt>
    <dgm:pt modelId="{008E86FC-6F37-4748-92C2-F79F5EB877A9}" type="pres">
      <dgm:prSet presAssocID="{006889C2-DA39-40DB-B27B-BE1B16CB56F6}" presName="vert0" presStyleCnt="0">
        <dgm:presLayoutVars>
          <dgm:dir/>
          <dgm:animOne val="branch"/>
          <dgm:animLvl val="lvl"/>
        </dgm:presLayoutVars>
      </dgm:prSet>
      <dgm:spPr/>
    </dgm:pt>
    <dgm:pt modelId="{4DF8634F-C2E7-46BA-8ED8-93D4C96EC25B}" type="pres">
      <dgm:prSet presAssocID="{265116DF-A237-46DF-A2CE-91842055904D}" presName="thickLine" presStyleLbl="alignNode1" presStyleIdx="0" presStyleCnt="6"/>
      <dgm:spPr/>
    </dgm:pt>
    <dgm:pt modelId="{ED8A3993-BD24-46A9-AD0D-B5F040B985B1}" type="pres">
      <dgm:prSet presAssocID="{265116DF-A237-46DF-A2CE-91842055904D}" presName="horz1" presStyleCnt="0"/>
      <dgm:spPr/>
    </dgm:pt>
    <dgm:pt modelId="{F9FBA823-FB41-44F3-9886-FE7FCBE7BDC0}" type="pres">
      <dgm:prSet presAssocID="{265116DF-A237-46DF-A2CE-91842055904D}" presName="tx1" presStyleLbl="revTx" presStyleIdx="0" presStyleCnt="6"/>
      <dgm:spPr/>
    </dgm:pt>
    <dgm:pt modelId="{EE5D1F63-2E6E-417B-A632-697FB6F10C83}" type="pres">
      <dgm:prSet presAssocID="{265116DF-A237-46DF-A2CE-91842055904D}" presName="vert1" presStyleCnt="0"/>
      <dgm:spPr/>
    </dgm:pt>
    <dgm:pt modelId="{47F07BA2-C3D8-473D-8DB9-5A42EBB208ED}" type="pres">
      <dgm:prSet presAssocID="{D857CC96-6820-4201-AF5F-6A8D5950AA07}" presName="thickLine" presStyleLbl="alignNode1" presStyleIdx="1" presStyleCnt="6"/>
      <dgm:spPr/>
    </dgm:pt>
    <dgm:pt modelId="{A83C93BA-96BD-4BF2-868C-9A4AFAEFFA3B}" type="pres">
      <dgm:prSet presAssocID="{D857CC96-6820-4201-AF5F-6A8D5950AA07}" presName="horz1" presStyleCnt="0"/>
      <dgm:spPr/>
    </dgm:pt>
    <dgm:pt modelId="{EB2A46C9-CD1B-4B65-8C87-1080CA2F59B5}" type="pres">
      <dgm:prSet presAssocID="{D857CC96-6820-4201-AF5F-6A8D5950AA07}" presName="tx1" presStyleLbl="revTx" presStyleIdx="1" presStyleCnt="6"/>
      <dgm:spPr/>
    </dgm:pt>
    <dgm:pt modelId="{46973589-598D-4078-AD24-71FCB951D833}" type="pres">
      <dgm:prSet presAssocID="{D857CC96-6820-4201-AF5F-6A8D5950AA07}" presName="vert1" presStyleCnt="0"/>
      <dgm:spPr/>
    </dgm:pt>
    <dgm:pt modelId="{F71AAA05-2D45-4F8D-8349-87B5A1C9B170}" type="pres">
      <dgm:prSet presAssocID="{17E444E9-12D7-43C8-A31B-E2B35A2D9517}" presName="thickLine" presStyleLbl="alignNode1" presStyleIdx="2" presStyleCnt="6"/>
      <dgm:spPr/>
    </dgm:pt>
    <dgm:pt modelId="{E971F0BA-5971-404B-8199-7918FE25B44E}" type="pres">
      <dgm:prSet presAssocID="{17E444E9-12D7-43C8-A31B-E2B35A2D9517}" presName="horz1" presStyleCnt="0"/>
      <dgm:spPr/>
    </dgm:pt>
    <dgm:pt modelId="{E4E44E1E-FB1E-495E-B672-AF40101CA1E9}" type="pres">
      <dgm:prSet presAssocID="{17E444E9-12D7-43C8-A31B-E2B35A2D9517}" presName="tx1" presStyleLbl="revTx" presStyleIdx="2" presStyleCnt="6"/>
      <dgm:spPr/>
    </dgm:pt>
    <dgm:pt modelId="{25BBC570-BC82-4A9E-842D-7375656EA7D3}" type="pres">
      <dgm:prSet presAssocID="{17E444E9-12D7-43C8-A31B-E2B35A2D9517}" presName="vert1" presStyleCnt="0"/>
      <dgm:spPr/>
    </dgm:pt>
    <dgm:pt modelId="{855C050B-2F7B-4FC2-81E8-841EF61B6DA5}" type="pres">
      <dgm:prSet presAssocID="{8747112C-6F01-4580-8F8A-2C823B0FD6BD}" presName="thickLine" presStyleLbl="alignNode1" presStyleIdx="3" presStyleCnt="6"/>
      <dgm:spPr/>
    </dgm:pt>
    <dgm:pt modelId="{B047DE78-DE40-4C9B-B327-52FCC5DB3A8B}" type="pres">
      <dgm:prSet presAssocID="{8747112C-6F01-4580-8F8A-2C823B0FD6BD}" presName="horz1" presStyleCnt="0"/>
      <dgm:spPr/>
    </dgm:pt>
    <dgm:pt modelId="{7C3783F8-8F3B-4222-959A-182A33EBB3E7}" type="pres">
      <dgm:prSet presAssocID="{8747112C-6F01-4580-8F8A-2C823B0FD6BD}" presName="tx1" presStyleLbl="revTx" presStyleIdx="3" presStyleCnt="6"/>
      <dgm:spPr/>
    </dgm:pt>
    <dgm:pt modelId="{DD3F214C-D2BB-4D35-A0CC-6F54D2C20609}" type="pres">
      <dgm:prSet presAssocID="{8747112C-6F01-4580-8F8A-2C823B0FD6BD}" presName="vert1" presStyleCnt="0"/>
      <dgm:spPr/>
    </dgm:pt>
    <dgm:pt modelId="{FFEE1E9B-09F9-4B7C-BEEB-968BAC178142}" type="pres">
      <dgm:prSet presAssocID="{FB0CB265-09B0-4B5B-95FD-24DC547F7CAD}" presName="thickLine" presStyleLbl="alignNode1" presStyleIdx="4" presStyleCnt="6"/>
      <dgm:spPr/>
    </dgm:pt>
    <dgm:pt modelId="{5CD0361E-0E0E-4F48-A5E6-D16DF267763A}" type="pres">
      <dgm:prSet presAssocID="{FB0CB265-09B0-4B5B-95FD-24DC547F7CAD}" presName="horz1" presStyleCnt="0"/>
      <dgm:spPr/>
    </dgm:pt>
    <dgm:pt modelId="{03700A87-348A-449C-82CA-8B2085268655}" type="pres">
      <dgm:prSet presAssocID="{FB0CB265-09B0-4B5B-95FD-24DC547F7CAD}" presName="tx1" presStyleLbl="revTx" presStyleIdx="4" presStyleCnt="6"/>
      <dgm:spPr/>
    </dgm:pt>
    <dgm:pt modelId="{7620528C-388F-42C8-B729-32F1265BA9F5}" type="pres">
      <dgm:prSet presAssocID="{FB0CB265-09B0-4B5B-95FD-24DC547F7CAD}" presName="vert1" presStyleCnt="0"/>
      <dgm:spPr/>
    </dgm:pt>
    <dgm:pt modelId="{CC57497B-F172-41B7-A9C2-C665867E6602}" type="pres">
      <dgm:prSet presAssocID="{393E24EE-BDDA-4D12-BBF9-CE44F3CD5283}" presName="thickLine" presStyleLbl="alignNode1" presStyleIdx="5" presStyleCnt="6"/>
      <dgm:spPr/>
    </dgm:pt>
    <dgm:pt modelId="{3E2FB0ED-4F3D-4E8C-B610-F580F3B634FE}" type="pres">
      <dgm:prSet presAssocID="{393E24EE-BDDA-4D12-BBF9-CE44F3CD5283}" presName="horz1" presStyleCnt="0"/>
      <dgm:spPr/>
    </dgm:pt>
    <dgm:pt modelId="{FA2491C2-064B-4292-96D9-9A52C0064063}" type="pres">
      <dgm:prSet presAssocID="{393E24EE-BDDA-4D12-BBF9-CE44F3CD5283}" presName="tx1" presStyleLbl="revTx" presStyleIdx="5" presStyleCnt="6"/>
      <dgm:spPr/>
    </dgm:pt>
    <dgm:pt modelId="{45E0F1C8-A7BC-46F8-A309-282A45DF5C78}" type="pres">
      <dgm:prSet presAssocID="{393E24EE-BDDA-4D12-BBF9-CE44F3CD5283}" presName="vert1" presStyleCnt="0"/>
      <dgm:spPr/>
    </dgm:pt>
  </dgm:ptLst>
  <dgm:cxnLst>
    <dgm:cxn modelId="{8E8EF323-E020-461C-860B-299D4F40A9E8}" type="presOf" srcId="{006889C2-DA39-40DB-B27B-BE1B16CB56F6}" destId="{008E86FC-6F37-4748-92C2-F79F5EB877A9}" srcOrd="0" destOrd="0" presId="urn:microsoft.com/office/officeart/2008/layout/LinedList"/>
    <dgm:cxn modelId="{A888CC39-8339-4DB2-A3A4-0B5780C33DCE}" srcId="{006889C2-DA39-40DB-B27B-BE1B16CB56F6}" destId="{393E24EE-BDDA-4D12-BBF9-CE44F3CD5283}" srcOrd="5" destOrd="0" parTransId="{02D3BE7B-846C-45FF-AE43-73E3D0053D8C}" sibTransId="{DDCC7336-4504-48F0-9167-E74B2FF06DC7}"/>
    <dgm:cxn modelId="{64A61C3E-DBF8-45ED-8609-18714D44124C}" srcId="{006889C2-DA39-40DB-B27B-BE1B16CB56F6}" destId="{265116DF-A237-46DF-A2CE-91842055904D}" srcOrd="0" destOrd="0" parTransId="{A1EA6E1D-7A4D-4E5F-B680-18C77BD6B2EE}" sibTransId="{4CAD771F-FA76-4F95-B9C1-45C37CDBAFC7}"/>
    <dgm:cxn modelId="{B0C83D5F-60CD-4DD6-B866-55C59B05FA9F}" type="presOf" srcId="{265116DF-A237-46DF-A2CE-91842055904D}" destId="{F9FBA823-FB41-44F3-9886-FE7FCBE7BDC0}" srcOrd="0" destOrd="0" presId="urn:microsoft.com/office/officeart/2008/layout/LinedList"/>
    <dgm:cxn modelId="{CC73BA41-6158-4F11-9593-1FEE0D881DB1}" type="presOf" srcId="{FB0CB265-09B0-4B5B-95FD-24DC547F7CAD}" destId="{03700A87-348A-449C-82CA-8B2085268655}" srcOrd="0" destOrd="0" presId="urn:microsoft.com/office/officeart/2008/layout/LinedList"/>
    <dgm:cxn modelId="{011BBB65-9347-4967-9E96-0A39EAE41977}" srcId="{006889C2-DA39-40DB-B27B-BE1B16CB56F6}" destId="{17E444E9-12D7-43C8-A31B-E2B35A2D9517}" srcOrd="2" destOrd="0" parTransId="{796A6053-297E-4583-8B9C-9C2540225FD9}" sibTransId="{1E4BFF3F-EBA0-47D7-9091-054010D8E1E8}"/>
    <dgm:cxn modelId="{25943347-2FC6-485D-8582-9682B06F24D0}" type="presOf" srcId="{393E24EE-BDDA-4D12-BBF9-CE44F3CD5283}" destId="{FA2491C2-064B-4292-96D9-9A52C0064063}" srcOrd="0" destOrd="0" presId="urn:microsoft.com/office/officeart/2008/layout/LinedList"/>
    <dgm:cxn modelId="{596B524D-789F-4DFC-9088-D4BC8874D209}" type="presOf" srcId="{D857CC96-6820-4201-AF5F-6A8D5950AA07}" destId="{EB2A46C9-CD1B-4B65-8C87-1080CA2F59B5}" srcOrd="0" destOrd="0" presId="urn:microsoft.com/office/officeart/2008/layout/LinedList"/>
    <dgm:cxn modelId="{053A4C70-8DAA-43AE-8559-6DFACC0F3B0E}" srcId="{006889C2-DA39-40DB-B27B-BE1B16CB56F6}" destId="{FB0CB265-09B0-4B5B-95FD-24DC547F7CAD}" srcOrd="4" destOrd="0" parTransId="{2073CE66-7125-40D8-8168-3C2A8A4EC273}" sibTransId="{B835BB0F-47CA-44C7-9AAD-CF6795577464}"/>
    <dgm:cxn modelId="{3CF70195-36A6-41AC-BA7D-76DBBDFA7C9C}" type="presOf" srcId="{17E444E9-12D7-43C8-A31B-E2B35A2D9517}" destId="{E4E44E1E-FB1E-495E-B672-AF40101CA1E9}" srcOrd="0" destOrd="0" presId="urn:microsoft.com/office/officeart/2008/layout/LinedList"/>
    <dgm:cxn modelId="{FB0C6996-1E99-4A84-8AD6-425D8A3CF5B6}" srcId="{006889C2-DA39-40DB-B27B-BE1B16CB56F6}" destId="{8747112C-6F01-4580-8F8A-2C823B0FD6BD}" srcOrd="3" destOrd="0" parTransId="{0A3C86E6-C1B1-4CF2-8E98-662A6FAAE78C}" sibTransId="{3342FC26-0730-4373-A5C0-8C8A6F7966D7}"/>
    <dgm:cxn modelId="{5A526097-4BC1-402D-9725-DC06E1DE9D9C}" srcId="{006889C2-DA39-40DB-B27B-BE1B16CB56F6}" destId="{D857CC96-6820-4201-AF5F-6A8D5950AA07}" srcOrd="1" destOrd="0" parTransId="{9AEF0D5B-0D35-430D-AA4A-02E697163801}" sibTransId="{C3F5E379-5B2A-4097-A0BE-CB96DEF3E129}"/>
    <dgm:cxn modelId="{9A3D6BB9-D81A-4638-903A-6B027E1F02BA}" type="presOf" srcId="{8747112C-6F01-4580-8F8A-2C823B0FD6BD}" destId="{7C3783F8-8F3B-4222-959A-182A33EBB3E7}" srcOrd="0" destOrd="0" presId="urn:microsoft.com/office/officeart/2008/layout/LinedList"/>
    <dgm:cxn modelId="{E225B8B2-B143-428C-998A-4CD73DE9BC87}" type="presParOf" srcId="{008E86FC-6F37-4748-92C2-F79F5EB877A9}" destId="{4DF8634F-C2E7-46BA-8ED8-93D4C96EC25B}" srcOrd="0" destOrd="0" presId="urn:microsoft.com/office/officeart/2008/layout/LinedList"/>
    <dgm:cxn modelId="{BCEEF1EF-95CB-495D-B5DF-15D64C12F126}" type="presParOf" srcId="{008E86FC-6F37-4748-92C2-F79F5EB877A9}" destId="{ED8A3993-BD24-46A9-AD0D-B5F040B985B1}" srcOrd="1" destOrd="0" presId="urn:microsoft.com/office/officeart/2008/layout/LinedList"/>
    <dgm:cxn modelId="{100CA1CF-1492-4961-9305-7A42756E29C3}" type="presParOf" srcId="{ED8A3993-BD24-46A9-AD0D-B5F040B985B1}" destId="{F9FBA823-FB41-44F3-9886-FE7FCBE7BDC0}" srcOrd="0" destOrd="0" presId="urn:microsoft.com/office/officeart/2008/layout/LinedList"/>
    <dgm:cxn modelId="{E43CAC40-307D-46B2-94FE-6B1CE3973C1D}" type="presParOf" srcId="{ED8A3993-BD24-46A9-AD0D-B5F040B985B1}" destId="{EE5D1F63-2E6E-417B-A632-697FB6F10C83}" srcOrd="1" destOrd="0" presId="urn:microsoft.com/office/officeart/2008/layout/LinedList"/>
    <dgm:cxn modelId="{F4921DC8-24F7-4BA5-A666-8454D5CACDC9}" type="presParOf" srcId="{008E86FC-6F37-4748-92C2-F79F5EB877A9}" destId="{47F07BA2-C3D8-473D-8DB9-5A42EBB208ED}" srcOrd="2" destOrd="0" presId="urn:microsoft.com/office/officeart/2008/layout/LinedList"/>
    <dgm:cxn modelId="{070A1B03-7640-4F2C-9482-D37497391659}" type="presParOf" srcId="{008E86FC-6F37-4748-92C2-F79F5EB877A9}" destId="{A83C93BA-96BD-4BF2-868C-9A4AFAEFFA3B}" srcOrd="3" destOrd="0" presId="urn:microsoft.com/office/officeart/2008/layout/LinedList"/>
    <dgm:cxn modelId="{B100024C-51D1-40C9-97C4-260F3E902990}" type="presParOf" srcId="{A83C93BA-96BD-4BF2-868C-9A4AFAEFFA3B}" destId="{EB2A46C9-CD1B-4B65-8C87-1080CA2F59B5}" srcOrd="0" destOrd="0" presId="urn:microsoft.com/office/officeart/2008/layout/LinedList"/>
    <dgm:cxn modelId="{79EA1094-D71C-40FF-8ECD-3CA4E1FE2A66}" type="presParOf" srcId="{A83C93BA-96BD-4BF2-868C-9A4AFAEFFA3B}" destId="{46973589-598D-4078-AD24-71FCB951D833}" srcOrd="1" destOrd="0" presId="urn:microsoft.com/office/officeart/2008/layout/LinedList"/>
    <dgm:cxn modelId="{409DB47D-1C40-48A1-9CA4-5D49AA1EE615}" type="presParOf" srcId="{008E86FC-6F37-4748-92C2-F79F5EB877A9}" destId="{F71AAA05-2D45-4F8D-8349-87B5A1C9B170}" srcOrd="4" destOrd="0" presId="urn:microsoft.com/office/officeart/2008/layout/LinedList"/>
    <dgm:cxn modelId="{CA095994-A5F0-40B9-9927-DDFE8B28487C}" type="presParOf" srcId="{008E86FC-6F37-4748-92C2-F79F5EB877A9}" destId="{E971F0BA-5971-404B-8199-7918FE25B44E}" srcOrd="5" destOrd="0" presId="urn:microsoft.com/office/officeart/2008/layout/LinedList"/>
    <dgm:cxn modelId="{4BC78D34-C037-48B8-8E85-2510E0E76067}" type="presParOf" srcId="{E971F0BA-5971-404B-8199-7918FE25B44E}" destId="{E4E44E1E-FB1E-495E-B672-AF40101CA1E9}" srcOrd="0" destOrd="0" presId="urn:microsoft.com/office/officeart/2008/layout/LinedList"/>
    <dgm:cxn modelId="{8D3D5F23-CBC3-42E8-A9C0-8F4AAAD7004B}" type="presParOf" srcId="{E971F0BA-5971-404B-8199-7918FE25B44E}" destId="{25BBC570-BC82-4A9E-842D-7375656EA7D3}" srcOrd="1" destOrd="0" presId="urn:microsoft.com/office/officeart/2008/layout/LinedList"/>
    <dgm:cxn modelId="{3F26B4DC-2F56-4437-B613-10EAE3DD66BF}" type="presParOf" srcId="{008E86FC-6F37-4748-92C2-F79F5EB877A9}" destId="{855C050B-2F7B-4FC2-81E8-841EF61B6DA5}" srcOrd="6" destOrd="0" presId="urn:microsoft.com/office/officeart/2008/layout/LinedList"/>
    <dgm:cxn modelId="{E7271099-A7A8-4668-96CF-1035C467F34D}" type="presParOf" srcId="{008E86FC-6F37-4748-92C2-F79F5EB877A9}" destId="{B047DE78-DE40-4C9B-B327-52FCC5DB3A8B}" srcOrd="7" destOrd="0" presId="urn:microsoft.com/office/officeart/2008/layout/LinedList"/>
    <dgm:cxn modelId="{529E28EB-D39D-4D62-B456-36935380EF89}" type="presParOf" srcId="{B047DE78-DE40-4C9B-B327-52FCC5DB3A8B}" destId="{7C3783F8-8F3B-4222-959A-182A33EBB3E7}" srcOrd="0" destOrd="0" presId="urn:microsoft.com/office/officeart/2008/layout/LinedList"/>
    <dgm:cxn modelId="{11297BE4-DF13-43BA-9D80-B64FAB3CCF87}" type="presParOf" srcId="{B047DE78-DE40-4C9B-B327-52FCC5DB3A8B}" destId="{DD3F214C-D2BB-4D35-A0CC-6F54D2C20609}" srcOrd="1" destOrd="0" presId="urn:microsoft.com/office/officeart/2008/layout/LinedList"/>
    <dgm:cxn modelId="{DF98FC77-2DB8-4940-B856-2FE6BAC500A3}" type="presParOf" srcId="{008E86FC-6F37-4748-92C2-F79F5EB877A9}" destId="{FFEE1E9B-09F9-4B7C-BEEB-968BAC178142}" srcOrd="8" destOrd="0" presId="urn:microsoft.com/office/officeart/2008/layout/LinedList"/>
    <dgm:cxn modelId="{DA26F524-FB0E-4E0A-8E09-7A8052DB997A}" type="presParOf" srcId="{008E86FC-6F37-4748-92C2-F79F5EB877A9}" destId="{5CD0361E-0E0E-4F48-A5E6-D16DF267763A}" srcOrd="9" destOrd="0" presId="urn:microsoft.com/office/officeart/2008/layout/LinedList"/>
    <dgm:cxn modelId="{9996C4FF-EBDE-42A7-8A2C-5A770A7CC97D}" type="presParOf" srcId="{5CD0361E-0E0E-4F48-A5E6-D16DF267763A}" destId="{03700A87-348A-449C-82CA-8B2085268655}" srcOrd="0" destOrd="0" presId="urn:microsoft.com/office/officeart/2008/layout/LinedList"/>
    <dgm:cxn modelId="{6586E527-2416-44F3-A7E9-E84107964B8D}" type="presParOf" srcId="{5CD0361E-0E0E-4F48-A5E6-D16DF267763A}" destId="{7620528C-388F-42C8-B729-32F1265BA9F5}" srcOrd="1" destOrd="0" presId="urn:microsoft.com/office/officeart/2008/layout/LinedList"/>
    <dgm:cxn modelId="{EDA0BFDB-85D2-4C37-A6C9-6450DF0F86D9}" type="presParOf" srcId="{008E86FC-6F37-4748-92C2-F79F5EB877A9}" destId="{CC57497B-F172-41B7-A9C2-C665867E6602}" srcOrd="10" destOrd="0" presId="urn:microsoft.com/office/officeart/2008/layout/LinedList"/>
    <dgm:cxn modelId="{7A20B1E0-004B-4D05-B6A4-FED866920832}" type="presParOf" srcId="{008E86FC-6F37-4748-92C2-F79F5EB877A9}" destId="{3E2FB0ED-4F3D-4E8C-B610-F580F3B634FE}" srcOrd="11" destOrd="0" presId="urn:microsoft.com/office/officeart/2008/layout/LinedList"/>
    <dgm:cxn modelId="{A83D724A-0ED5-49C0-98DE-65E49ED06E4D}" type="presParOf" srcId="{3E2FB0ED-4F3D-4E8C-B610-F580F3B634FE}" destId="{FA2491C2-064B-4292-96D9-9A52C0064063}" srcOrd="0" destOrd="0" presId="urn:microsoft.com/office/officeart/2008/layout/LinedList"/>
    <dgm:cxn modelId="{01CBE779-15D2-40B1-8334-A6388429A8CB}" type="presParOf" srcId="{3E2FB0ED-4F3D-4E8C-B610-F580F3B634FE}" destId="{45E0F1C8-A7BC-46F8-A309-282A45DF5C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8634F-C2E7-46BA-8ED8-93D4C96EC25B}">
      <dsp:nvSpPr>
        <dsp:cNvPr id="0" name=""/>
        <dsp:cNvSpPr/>
      </dsp:nvSpPr>
      <dsp:spPr>
        <a:xfrm>
          <a:off x="0" y="2484"/>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BA823-FB41-44F3-9886-FE7FCBE7BDC0}">
      <dsp:nvSpPr>
        <dsp:cNvPr id="0" name=""/>
        <dsp:cNvSpPr/>
      </dsp:nvSpPr>
      <dsp:spPr>
        <a:xfrm>
          <a:off x="0" y="2484"/>
          <a:ext cx="7728267"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CKB est un tiers-lieu hybride, espace de vie sociale, situé Hauteurs de la Lézarde, à Petit-Bourg. </a:t>
          </a:r>
          <a:endParaRPr lang="en-US" sz="2300" kern="1200" dirty="0"/>
        </a:p>
      </dsp:txBody>
      <dsp:txXfrm>
        <a:off x="0" y="2484"/>
        <a:ext cx="7728267" cy="847059"/>
      </dsp:txXfrm>
    </dsp:sp>
    <dsp:sp modelId="{47F07BA2-C3D8-473D-8DB9-5A42EBB208ED}">
      <dsp:nvSpPr>
        <dsp:cNvPr id="0" name=""/>
        <dsp:cNvSpPr/>
      </dsp:nvSpPr>
      <dsp:spPr>
        <a:xfrm>
          <a:off x="0" y="849543"/>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2A46C9-CD1B-4B65-8C87-1080CA2F59B5}">
      <dsp:nvSpPr>
        <dsp:cNvPr id="0" name=""/>
        <dsp:cNvSpPr/>
      </dsp:nvSpPr>
      <dsp:spPr>
        <a:xfrm>
          <a:off x="0" y="849543"/>
          <a:ext cx="7728267"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Porteur du projet : Association CKB</a:t>
          </a:r>
          <a:endParaRPr lang="en-US" sz="2300" kern="1200" dirty="0"/>
        </a:p>
      </dsp:txBody>
      <dsp:txXfrm>
        <a:off x="0" y="849543"/>
        <a:ext cx="7728267" cy="847059"/>
      </dsp:txXfrm>
    </dsp:sp>
    <dsp:sp modelId="{F71AAA05-2D45-4F8D-8349-87B5A1C9B170}">
      <dsp:nvSpPr>
        <dsp:cNvPr id="0" name=""/>
        <dsp:cNvSpPr/>
      </dsp:nvSpPr>
      <dsp:spPr>
        <a:xfrm>
          <a:off x="0" y="1696602"/>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44E1E-FB1E-495E-B672-AF40101CA1E9}">
      <dsp:nvSpPr>
        <dsp:cNvPr id="0" name=""/>
        <dsp:cNvSpPr/>
      </dsp:nvSpPr>
      <dsp:spPr>
        <a:xfrm>
          <a:off x="0" y="1696602"/>
          <a:ext cx="7728267"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Créée le 21 novembre 2016.</a:t>
          </a:r>
          <a:endParaRPr lang="en-US" sz="2300" kern="1200"/>
        </a:p>
      </dsp:txBody>
      <dsp:txXfrm>
        <a:off x="0" y="1696602"/>
        <a:ext cx="7728267" cy="847059"/>
      </dsp:txXfrm>
    </dsp:sp>
    <dsp:sp modelId="{855C050B-2F7B-4FC2-81E8-841EF61B6DA5}">
      <dsp:nvSpPr>
        <dsp:cNvPr id="0" name=""/>
        <dsp:cNvSpPr/>
      </dsp:nvSpPr>
      <dsp:spPr>
        <a:xfrm>
          <a:off x="0" y="2543661"/>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783F8-8F3B-4222-959A-182A33EBB3E7}">
      <dsp:nvSpPr>
        <dsp:cNvPr id="0" name=""/>
        <dsp:cNvSpPr/>
      </dsp:nvSpPr>
      <dsp:spPr>
        <a:xfrm>
          <a:off x="0" y="2543662"/>
          <a:ext cx="7728267"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Présidente  :       Andrée   POLTER</a:t>
          </a:r>
          <a:endParaRPr lang="en-US" sz="2300" kern="1200"/>
        </a:p>
      </dsp:txBody>
      <dsp:txXfrm>
        <a:off x="0" y="2543662"/>
        <a:ext cx="7728267" cy="847059"/>
      </dsp:txXfrm>
    </dsp:sp>
    <dsp:sp modelId="{FFEE1E9B-09F9-4B7C-BEEB-968BAC178142}">
      <dsp:nvSpPr>
        <dsp:cNvPr id="0" name=""/>
        <dsp:cNvSpPr/>
      </dsp:nvSpPr>
      <dsp:spPr>
        <a:xfrm>
          <a:off x="0" y="3390721"/>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00A87-348A-449C-82CA-8B2085268655}">
      <dsp:nvSpPr>
        <dsp:cNvPr id="0" name=""/>
        <dsp:cNvSpPr/>
      </dsp:nvSpPr>
      <dsp:spPr>
        <a:xfrm>
          <a:off x="0" y="3390721"/>
          <a:ext cx="7728267"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Coordonnateur /responsable : Kelly POLTER</a:t>
          </a:r>
          <a:endParaRPr lang="en-US" sz="2300" kern="1200"/>
        </a:p>
      </dsp:txBody>
      <dsp:txXfrm>
        <a:off x="0" y="3390721"/>
        <a:ext cx="7728267" cy="847059"/>
      </dsp:txXfrm>
    </dsp:sp>
    <dsp:sp modelId="{CC57497B-F172-41B7-A9C2-C665867E6602}">
      <dsp:nvSpPr>
        <dsp:cNvPr id="0" name=""/>
        <dsp:cNvSpPr/>
      </dsp:nvSpPr>
      <dsp:spPr>
        <a:xfrm>
          <a:off x="0" y="4237780"/>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491C2-064B-4292-96D9-9A52C0064063}">
      <dsp:nvSpPr>
        <dsp:cNvPr id="0" name=""/>
        <dsp:cNvSpPr/>
      </dsp:nvSpPr>
      <dsp:spPr>
        <a:xfrm>
          <a:off x="0" y="4237780"/>
          <a:ext cx="7728267" cy="84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hlinkClick xmlns:r="http://schemas.openxmlformats.org/officeDocument/2006/relationships" r:id="rId1"/>
            </a:rPr>
            <a:t>tierslieuxckb@gmail.com</a:t>
          </a:r>
          <a:r>
            <a:rPr lang="fr-FR" sz="2300" kern="1200"/>
            <a:t>  0690 08 00 50</a:t>
          </a:r>
          <a:endParaRPr lang="en-US" sz="2300" kern="1200"/>
        </a:p>
      </dsp:txBody>
      <dsp:txXfrm>
        <a:off x="0" y="4237780"/>
        <a:ext cx="7728267" cy="8470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9A99F6E-4331-4E49-82A3-A821A1E4362E}"/>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DCF719B-626A-448C-A61B-9A430B270FC2}"/>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AF0053FB-748B-47D2-973D-B264065777DE}" type="datetimeFigureOut">
              <a:rPr lang="fr-FR" smtClean="0"/>
              <a:t>21/09/2022</a:t>
            </a:fld>
            <a:endParaRPr lang="fr-FR"/>
          </a:p>
        </p:txBody>
      </p:sp>
      <p:sp>
        <p:nvSpPr>
          <p:cNvPr id="4" name="Espace réservé du pied de page 3">
            <a:extLst>
              <a:ext uri="{FF2B5EF4-FFF2-40B4-BE49-F238E27FC236}">
                <a16:creationId xmlns:a16="http://schemas.microsoft.com/office/drawing/2014/main" id="{3694DC15-8F61-450F-9DEE-406C13F89AC2}"/>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CC12884-A4EC-48CD-AB27-0C24208F789F}"/>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498CA618-50BA-42CE-AD09-11DDB5248FD9}" type="slidenum">
              <a:rPr lang="fr-FR" smtClean="0"/>
              <a:t>‹N°›</a:t>
            </a:fld>
            <a:endParaRPr lang="fr-FR"/>
          </a:p>
        </p:txBody>
      </p:sp>
    </p:spTree>
    <p:extLst>
      <p:ext uri="{BB962C8B-B14F-4D97-AF65-F5344CB8AC3E}">
        <p14:creationId xmlns:p14="http://schemas.microsoft.com/office/powerpoint/2010/main" val="27879912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C340E70-16B7-4A80-9887-5EF1D71F4E99}" type="datetimeFigureOut">
              <a:rPr lang="fr-FR" smtClean="0"/>
              <a:t>21/09/2022</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2771A74E-B2D8-4007-BC60-81F4AC879C6F}" type="slidenum">
              <a:rPr lang="fr-FR" smtClean="0"/>
              <a:t>‹N°›</a:t>
            </a:fld>
            <a:endParaRPr lang="fr-FR"/>
          </a:p>
        </p:txBody>
      </p:sp>
    </p:spTree>
    <p:extLst>
      <p:ext uri="{BB962C8B-B14F-4D97-AF65-F5344CB8AC3E}">
        <p14:creationId xmlns:p14="http://schemas.microsoft.com/office/powerpoint/2010/main" val="184274914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76BFD35-9B21-472D-B440-D41B4B99616C}" type="datetime1">
              <a:rPr lang="fr-FR" smtClean="0"/>
              <a:t>21/09/2022</a:t>
            </a:fld>
            <a:endParaRPr lang="en-US" dirty="0"/>
          </a:p>
        </p:txBody>
      </p:sp>
      <p:sp>
        <p:nvSpPr>
          <p:cNvPr id="5" name="Footer Placeholder 4"/>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A98EC2-EAD5-4DB0-B278-B5F21A1D2243}" type="datetime1">
              <a:rPr lang="fr-FR" smtClean="0"/>
              <a:t>21/09/2022</a:t>
            </a:fld>
            <a:endParaRPr lang="en-US" dirty="0"/>
          </a:p>
        </p:txBody>
      </p:sp>
      <p:sp>
        <p:nvSpPr>
          <p:cNvPr id="8" name="Footer Placeholder 7"/>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531CB26-5477-434F-8EFE-0C9F9532A813}" type="datetime1">
              <a:rPr lang="fr-FR" smtClean="0"/>
              <a:t>21/09/2022</a:t>
            </a:fld>
            <a:endParaRPr lang="en-US" dirty="0"/>
          </a:p>
        </p:txBody>
      </p:sp>
      <p:sp>
        <p:nvSpPr>
          <p:cNvPr id="8" name="Footer Placeholder 7"/>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534E8A-CA54-404C-87B6-B527F0B24821}" type="datetime1">
              <a:rPr lang="fr-FR" smtClean="0"/>
              <a:t>21/09/2022</a:t>
            </a:fld>
            <a:endParaRPr lang="en-US" dirty="0"/>
          </a:p>
        </p:txBody>
      </p:sp>
      <p:sp>
        <p:nvSpPr>
          <p:cNvPr id="5" name="Footer Placeholder 4"/>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11F6309-3AEF-47D3-870A-82B04893FF60}" type="datetime1">
              <a:rPr lang="fr-FR" smtClean="0"/>
              <a:t>21/09/2022</a:t>
            </a:fld>
            <a:endParaRPr lang="en-US" dirty="0"/>
          </a:p>
        </p:txBody>
      </p:sp>
      <p:sp>
        <p:nvSpPr>
          <p:cNvPr id="5" name="Footer Placeholder 4"/>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E01F9101-EEED-48E7-8FB1-B9546C016E6E}" type="datetime1">
              <a:rPr lang="fr-FR" smtClean="0"/>
              <a:t>21/09/2022</a:t>
            </a:fld>
            <a:endParaRPr lang="en-US" dirty="0"/>
          </a:p>
        </p:txBody>
      </p:sp>
      <p:sp>
        <p:nvSpPr>
          <p:cNvPr id="9" name="Footer Placeholder 8"/>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38C0D4ED-9975-43D7-9569-16FE69FE186B}" type="datetime1">
              <a:rPr lang="fr-FR" smtClean="0"/>
              <a:t>21/09/2022</a:t>
            </a:fld>
            <a:endParaRPr lang="en-US" dirty="0"/>
          </a:p>
        </p:txBody>
      </p:sp>
      <p:sp>
        <p:nvSpPr>
          <p:cNvPr id="11" name="Footer Placeholder 10"/>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94753FC7-9686-4B3B-8297-FFD7CE89153F}" type="datetime1">
              <a:rPr lang="fr-FR" smtClean="0"/>
              <a:t>21/09/2022</a:t>
            </a:fld>
            <a:endParaRPr lang="en-US" dirty="0"/>
          </a:p>
        </p:txBody>
      </p:sp>
      <p:sp>
        <p:nvSpPr>
          <p:cNvPr id="7" name="Footer Placeholder 6"/>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50A168-5F0E-498F-9812-B41ED8BEA8D3}" type="datetime1">
              <a:rPr lang="fr-FR" smtClean="0"/>
              <a:t>21/09/2022</a:t>
            </a:fld>
            <a:endParaRPr lang="en-US" dirty="0"/>
          </a:p>
        </p:txBody>
      </p:sp>
      <p:sp>
        <p:nvSpPr>
          <p:cNvPr id="6" name="Footer Placeholder 5"/>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BA7554EA-CD25-43CA-9576-FA4C3C4EC263}" type="datetime1">
              <a:rPr lang="fr-FR" smtClean="0"/>
              <a:t>21/09/2022</a:t>
            </a:fld>
            <a:endParaRPr lang="en-US" dirty="0"/>
          </a:p>
        </p:txBody>
      </p:sp>
      <p:sp>
        <p:nvSpPr>
          <p:cNvPr id="9" name="Footer Placeholder 8"/>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57224E46-933F-429B-BB00-B69556FD3C19}" type="datetime1">
              <a:rPr lang="fr-FR" smtClean="0"/>
              <a:t>21/09/2022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fr-FR"/>
              <a:t>Les tiers-lieux une solution au problème de mobilité en GPe - CD 971/DIE/V MAGLOIRE 09/2022</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FA61BC23-BDA8-42C0-B621-6FBD84EDC920}" type="datetime1">
              <a:rPr lang="fr-FR" smtClean="0"/>
              <a:t>21/09/2022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r-FR"/>
              <a:t>Les tiers-lieux une solution au problème de mobilité en GPe - CD 971/DIE/V MAGLOIRE 09/2022</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dgai@cg971.fr" TargetMode="External"/><Relationship Id="rId2" Type="http://schemas.openxmlformats.org/officeDocument/2006/relationships/hyperlink" Target="http://www.cg971.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EA2D71-7106-4586-8048-F4DA46BB0669}"/>
              </a:ext>
            </a:extLst>
          </p:cNvPr>
          <p:cNvSpPr>
            <a:spLocks noGrp="1"/>
          </p:cNvSpPr>
          <p:nvPr>
            <p:ph type="ctrTitle"/>
          </p:nvPr>
        </p:nvSpPr>
        <p:spPr>
          <a:xfrm>
            <a:off x="1069848" y="901147"/>
            <a:ext cx="7315200" cy="3763617"/>
          </a:xfrm>
        </p:spPr>
        <p:txBody>
          <a:bodyPr>
            <a:normAutofit fontScale="90000"/>
          </a:bodyPr>
          <a:lstStyle/>
          <a:p>
            <a:pPr algn="ctr"/>
            <a:br>
              <a:rPr lang="fr-FR" dirty="0"/>
            </a:br>
            <a:br>
              <a:rPr lang="fr-FR" dirty="0"/>
            </a:br>
            <a:br>
              <a:rPr lang="fr-FR" dirty="0"/>
            </a:br>
            <a:br>
              <a:rPr lang="fr-FR" sz="5300" dirty="0"/>
            </a:br>
            <a:r>
              <a:rPr lang="fr-FR" sz="5300" dirty="0"/>
              <a:t>La démarche des  tiers-lieux : des services au plus proche de la population en zone peu dense </a:t>
            </a:r>
          </a:p>
        </p:txBody>
      </p:sp>
      <p:sp>
        <p:nvSpPr>
          <p:cNvPr id="5" name="ZoneTexte 4">
            <a:extLst>
              <a:ext uri="{FF2B5EF4-FFF2-40B4-BE49-F238E27FC236}">
                <a16:creationId xmlns:a16="http://schemas.microsoft.com/office/drawing/2014/main" id="{FD2E90B6-D5E1-421B-9802-03A9CFB2B99D}"/>
              </a:ext>
            </a:extLst>
          </p:cNvPr>
          <p:cNvSpPr txBox="1"/>
          <p:nvPr/>
        </p:nvSpPr>
        <p:spPr>
          <a:xfrm>
            <a:off x="2080591" y="4996070"/>
            <a:ext cx="5552661" cy="646331"/>
          </a:xfrm>
          <a:prstGeom prst="rect">
            <a:avLst/>
          </a:prstGeom>
          <a:noFill/>
        </p:spPr>
        <p:txBody>
          <a:bodyPr wrap="square" rtlCol="0">
            <a:spAutoFit/>
          </a:bodyPr>
          <a:lstStyle/>
          <a:p>
            <a:pPr algn="ctr"/>
            <a:r>
              <a:rPr lang="fr-FR" dirty="0"/>
              <a:t>Véronique MAGLOIRE, Directrice Insertion par l’Emploi 21 09 2022</a:t>
            </a:r>
          </a:p>
        </p:txBody>
      </p:sp>
      <p:pic>
        <p:nvPicPr>
          <p:cNvPr id="7" name="Image 6">
            <a:extLst>
              <a:ext uri="{FF2B5EF4-FFF2-40B4-BE49-F238E27FC236}">
                <a16:creationId xmlns:a16="http://schemas.microsoft.com/office/drawing/2014/main" id="{65280BCC-182C-4360-A7A2-786C64910943}"/>
              </a:ext>
            </a:extLst>
          </p:cNvPr>
          <p:cNvPicPr>
            <a:picLocks noChangeAspect="1"/>
          </p:cNvPicPr>
          <p:nvPr/>
        </p:nvPicPr>
        <p:blipFill>
          <a:blip r:embed="rId3"/>
          <a:stretch>
            <a:fillRect/>
          </a:stretch>
        </p:blipFill>
        <p:spPr>
          <a:xfrm>
            <a:off x="0" y="134454"/>
            <a:ext cx="1069848" cy="1069848"/>
          </a:xfrm>
          <a:prstGeom prst="rect">
            <a:avLst/>
          </a:prstGeom>
        </p:spPr>
      </p:pic>
      <p:sp>
        <p:nvSpPr>
          <p:cNvPr id="4" name="Espace réservé du numéro de diapositive 3">
            <a:extLst>
              <a:ext uri="{FF2B5EF4-FFF2-40B4-BE49-F238E27FC236}">
                <a16:creationId xmlns:a16="http://schemas.microsoft.com/office/drawing/2014/main" id="{FD835227-7B92-4709-B90E-CD2ADE05D66A}"/>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
        <p:nvSpPr>
          <p:cNvPr id="3" name="Espace réservé du pied de page 2">
            <a:extLst>
              <a:ext uri="{FF2B5EF4-FFF2-40B4-BE49-F238E27FC236}">
                <a16:creationId xmlns:a16="http://schemas.microsoft.com/office/drawing/2014/main" id="{5DF1601B-2573-4E76-BC97-320B923E1B7B}"/>
              </a:ext>
            </a:extLst>
          </p:cNvPr>
          <p:cNvSpPr>
            <a:spLocks noGrp="1"/>
          </p:cNvSpPr>
          <p:nvPr>
            <p:ph type="ftr" sz="quarter" idx="11"/>
          </p:nvPr>
        </p:nvSpPr>
        <p:spPr/>
        <p:txBody>
          <a:bodyPr/>
          <a:lstStyle/>
          <a:p>
            <a:r>
              <a:rPr lang="fr-FR"/>
              <a:t>La démarche des  tiers-lieux   - CD 971/DIE/V MAGLOIRE 09/2022</a:t>
            </a:r>
            <a:endParaRPr lang="en-US" dirty="0"/>
          </a:p>
        </p:txBody>
      </p:sp>
      <p:graphicFrame>
        <p:nvGraphicFramePr>
          <p:cNvPr id="8" name="Objet 3">
            <a:extLst>
              <a:ext uri="{FF2B5EF4-FFF2-40B4-BE49-F238E27FC236}">
                <a16:creationId xmlns:a16="http://schemas.microsoft.com/office/drawing/2014/main" id="{0BCB879F-5806-4ED0-9900-C12D0E90210C}"/>
              </a:ext>
            </a:extLst>
          </p:cNvPr>
          <p:cNvGraphicFramePr/>
          <p:nvPr>
            <p:extLst>
              <p:ext uri="{D42A27DB-BD31-4B8C-83A1-F6EECF244321}">
                <p14:modId xmlns:p14="http://schemas.microsoft.com/office/powerpoint/2010/main" val="2860787538"/>
              </p:ext>
            </p:extLst>
          </p:nvPr>
        </p:nvGraphicFramePr>
        <p:xfrm>
          <a:off x="2339506" y="187198"/>
          <a:ext cx="4775883" cy="1543419"/>
        </p:xfrm>
        <a:graphic>
          <a:graphicData uri="http://schemas.openxmlformats.org/presentationml/2006/ole">
            <mc:AlternateContent xmlns:mc="http://schemas.openxmlformats.org/markup-compatibility/2006">
              <mc:Choice xmlns:v="urn:schemas-microsoft-com:vml" Requires="v">
                <p:oleObj spid="_x0000_s1029" name="Image bitmap" r:id="rId4" imgW="3797085" imgH="1526583" progId="Paint.Picture">
                  <p:embed/>
                </p:oleObj>
              </mc:Choice>
              <mc:Fallback>
                <p:oleObj name="Image bitmap" r:id="rId4" imgW="3797085" imgH="1526583" progId="Paint.Picture">
                  <p:embed/>
                  <p:pic>
                    <p:nvPicPr>
                      <p:cNvPr id="3" name="Objet 3">
                        <a:extLst>
                          <a:ext uri="{FF2B5EF4-FFF2-40B4-BE49-F238E27FC236}">
                            <a16:creationId xmlns:a16="http://schemas.microsoft.com/office/drawing/2014/main" id="{7203D69C-DB78-415C-A512-1DCF7B4B1028}"/>
                          </a:ext>
                        </a:extLst>
                      </p:cNvPr>
                      <p:cNvPicPr/>
                      <p:nvPr/>
                    </p:nvPicPr>
                    <p:blipFill>
                      <a:blip r:embed="rId5"/>
                      <a:stretch>
                        <a:fillRect/>
                      </a:stretch>
                    </p:blipFill>
                    <p:spPr>
                      <a:xfrm>
                        <a:off x="2339506" y="187198"/>
                        <a:ext cx="4775883" cy="1543419"/>
                      </a:xfrm>
                      <a:prstGeom prst="rect">
                        <a:avLst/>
                      </a:prstGeom>
                      <a:noFill/>
                      <a:ln cap="flat">
                        <a:noFill/>
                      </a:ln>
                    </p:spPr>
                  </p:pic>
                </p:oleObj>
              </mc:Fallback>
            </mc:AlternateContent>
          </a:graphicData>
        </a:graphic>
      </p:graphicFrame>
    </p:spTree>
    <p:extLst>
      <p:ext uri="{BB962C8B-B14F-4D97-AF65-F5344CB8AC3E}">
        <p14:creationId xmlns:p14="http://schemas.microsoft.com/office/powerpoint/2010/main" val="94648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1CFB0DA6-A196-47A5-8BB5-FDF17CBE21D2}"/>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
        <p:nvSpPr>
          <p:cNvPr id="7" name="ZoneTexte 6">
            <a:extLst>
              <a:ext uri="{FF2B5EF4-FFF2-40B4-BE49-F238E27FC236}">
                <a16:creationId xmlns:a16="http://schemas.microsoft.com/office/drawing/2014/main" id="{07F97824-57B2-4BF9-B388-5B3D21BC08A4}"/>
              </a:ext>
            </a:extLst>
          </p:cNvPr>
          <p:cNvSpPr txBox="1"/>
          <p:nvPr/>
        </p:nvSpPr>
        <p:spPr>
          <a:xfrm>
            <a:off x="1013791" y="1683025"/>
            <a:ext cx="10164417" cy="4801314"/>
          </a:xfrm>
          <a:prstGeom prst="rect">
            <a:avLst/>
          </a:prstGeom>
          <a:noFill/>
        </p:spPr>
        <p:txBody>
          <a:bodyPr wrap="square" rtlCol="0">
            <a:spAutoFit/>
          </a:bodyPr>
          <a:lstStyle/>
          <a:p>
            <a:r>
              <a:rPr lang="fr-FR" sz="2400" dirty="0"/>
              <a:t>Le travail sous sa forme classique est en train d’évoluer, le télétravail commence à  faire de plus en plus d’adeptes.</a:t>
            </a:r>
          </a:p>
          <a:p>
            <a:endParaRPr lang="fr-FR" sz="2400" dirty="0"/>
          </a:p>
          <a:p>
            <a:r>
              <a:rPr lang="fr-FR" sz="2400" dirty="0"/>
              <a:t>Dans l’hexagone, les travailleurs faisant le choix de travailler dans les espaces de coworking sont plutôt des trentenaires, travailleurs indépendants, bien formés, qui quittent les grandes villes pour s’installer dans les villes moyennes ou des petites communes.  Ils ont commencé à fréquenter ces nouveaux lieux  bien avant la pandémie.  </a:t>
            </a:r>
          </a:p>
          <a:p>
            <a:endParaRPr lang="fr-FR" sz="2400" dirty="0"/>
          </a:p>
          <a:p>
            <a:r>
              <a:rPr lang="fr-FR" sz="2400" dirty="0"/>
              <a:t>Dans les zones rurales, les tiers-lieux ont vocation à recréer du lien social et à remplacer les services publics disparus, notamment grâce au développement </a:t>
            </a:r>
            <a:r>
              <a:rPr lang="fr-FR" sz="2400"/>
              <a:t>des Maisons France Services.</a:t>
            </a:r>
            <a:endParaRPr lang="fr-FR" sz="2400" dirty="0"/>
          </a:p>
          <a:p>
            <a:r>
              <a:rPr lang="fr-FR" dirty="0"/>
              <a:t>  </a:t>
            </a:r>
          </a:p>
        </p:txBody>
      </p:sp>
      <p:sp>
        <p:nvSpPr>
          <p:cNvPr id="2" name="Espace réservé du pied de page 1">
            <a:extLst>
              <a:ext uri="{FF2B5EF4-FFF2-40B4-BE49-F238E27FC236}">
                <a16:creationId xmlns:a16="http://schemas.microsoft.com/office/drawing/2014/main" id="{7F247137-DC56-4E66-A57F-C288FA105EAE}"/>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Tree>
    <p:extLst>
      <p:ext uri="{BB962C8B-B14F-4D97-AF65-F5344CB8AC3E}">
        <p14:creationId xmlns:p14="http://schemas.microsoft.com/office/powerpoint/2010/main" val="223450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337D283-1BF8-4D86-AA99-49309014A274}"/>
              </a:ext>
            </a:extLst>
          </p:cNvPr>
          <p:cNvSpPr>
            <a:spLocks noGrp="1"/>
          </p:cNvSpPr>
          <p:nvPr>
            <p:ph type="ctrTitle"/>
          </p:nvPr>
        </p:nvSpPr>
        <p:spPr/>
        <p:txBody>
          <a:bodyPr>
            <a:normAutofit fontScale="90000"/>
          </a:bodyPr>
          <a:lstStyle/>
          <a:p>
            <a:r>
              <a:rPr lang="fr-FR" dirty="0"/>
              <a:t>Le déploiement des tiers-lieux répond au besoin de services de proximité</a:t>
            </a:r>
          </a:p>
        </p:txBody>
      </p:sp>
      <p:sp>
        <p:nvSpPr>
          <p:cNvPr id="6" name="Sous-titre 5">
            <a:extLst>
              <a:ext uri="{FF2B5EF4-FFF2-40B4-BE49-F238E27FC236}">
                <a16:creationId xmlns:a16="http://schemas.microsoft.com/office/drawing/2014/main" id="{00CB5605-EC26-4CA6-A151-66D1DF118152}"/>
              </a:ext>
            </a:extLst>
          </p:cNvPr>
          <p:cNvSpPr>
            <a:spLocks noGrp="1"/>
          </p:cNvSpPr>
          <p:nvPr>
            <p:ph type="subTitle" idx="1"/>
          </p:nvPr>
        </p:nvSpPr>
        <p:spPr/>
        <p:txBody>
          <a:bodyPr/>
          <a:lstStyle/>
          <a:p>
            <a:endParaRPr lang="fr-FR"/>
          </a:p>
        </p:txBody>
      </p:sp>
      <p:sp>
        <p:nvSpPr>
          <p:cNvPr id="2" name="Espace réservé du pied de page 1">
            <a:extLst>
              <a:ext uri="{FF2B5EF4-FFF2-40B4-BE49-F238E27FC236}">
                <a16:creationId xmlns:a16="http://schemas.microsoft.com/office/drawing/2014/main" id="{EF721E42-1CD8-4D91-9A5E-BFECB8BA75B7}"/>
              </a:ext>
            </a:extLst>
          </p:cNvPr>
          <p:cNvSpPr>
            <a:spLocks noGrp="1"/>
          </p:cNvSpPr>
          <p:nvPr>
            <p:ph type="ftr" sz="quarter" idx="11"/>
          </p:nvPr>
        </p:nvSpPr>
        <p:spPr/>
        <p:txBody>
          <a:bodyPr/>
          <a:lstStyle/>
          <a:p>
            <a:r>
              <a:rPr lang="fr-FR" dirty="0"/>
              <a:t>Les tiers-lieux une solution au problème de mobilité en </a:t>
            </a:r>
            <a:r>
              <a:rPr lang="fr-FR" dirty="0" err="1"/>
              <a:t>GPe</a:t>
            </a:r>
            <a:r>
              <a:rPr lang="fr-FR" dirty="0"/>
              <a:t> - CD 971/DIE/V MAGLOIRE 09/2022</a:t>
            </a:r>
            <a:endParaRPr lang="en-US" dirty="0"/>
          </a:p>
        </p:txBody>
      </p:sp>
      <p:sp>
        <p:nvSpPr>
          <p:cNvPr id="3" name="Espace réservé du numéro de diapositive 2">
            <a:extLst>
              <a:ext uri="{FF2B5EF4-FFF2-40B4-BE49-F238E27FC236}">
                <a16:creationId xmlns:a16="http://schemas.microsoft.com/office/drawing/2014/main" id="{CE1FD17A-B2BE-428E-B71E-D521141BC2E0}"/>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286455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30257D5-8B92-4DDB-A30A-26AF3C32A8FF}"/>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
        <p:nvSpPr>
          <p:cNvPr id="5" name="ZoneTexte 4">
            <a:extLst>
              <a:ext uri="{FF2B5EF4-FFF2-40B4-BE49-F238E27FC236}">
                <a16:creationId xmlns:a16="http://schemas.microsoft.com/office/drawing/2014/main" id="{16873143-FF81-450C-851B-7E53A65E5D8D}"/>
              </a:ext>
            </a:extLst>
          </p:cNvPr>
          <p:cNvSpPr txBox="1"/>
          <p:nvPr/>
        </p:nvSpPr>
        <p:spPr>
          <a:xfrm>
            <a:off x="1205949" y="1099931"/>
            <a:ext cx="10193650" cy="4992722"/>
          </a:xfrm>
          <a:prstGeom prst="rect">
            <a:avLst/>
          </a:prstGeom>
          <a:noFill/>
        </p:spPr>
        <p:txBody>
          <a:bodyPr wrap="square" rtlCol="0">
            <a:spAutoFit/>
          </a:bodyPr>
          <a:lstStyle/>
          <a:p>
            <a:r>
              <a:rPr lang="fr-FR" sz="2400" dirty="0"/>
              <a:t>Les collectivités guadeloupéennes comprennent l’intérêt de ces nouveaux lieux et s’engagent à les développer.</a:t>
            </a:r>
          </a:p>
          <a:p>
            <a:endParaRPr lang="fr-FR" sz="2400" dirty="0"/>
          </a:p>
          <a:p>
            <a:pPr algn="just"/>
            <a:r>
              <a:rPr lang="fr-FR" sz="2400" dirty="0"/>
              <a:t>« L’aller vers  »  est devenu le nouveau crédo en faveur du  développement de services de proximité pour répondre à l’exaspération des usagers face à la disparition des services publics dans les communes.</a:t>
            </a:r>
          </a:p>
          <a:p>
            <a:endParaRPr lang="fr-FR" sz="2400" dirty="0"/>
          </a:p>
          <a:p>
            <a:r>
              <a:rPr lang="fr-FR" sz="2400" dirty="0"/>
              <a:t>Il est vrai que l’illettrisme doublée de l’illectronisme, depuis le développement du numérique, touche particulièrement  une part importante de la population guadeloupéenne.</a:t>
            </a:r>
          </a:p>
          <a:p>
            <a:endParaRPr lang="fr-FR" sz="2400" dirty="0"/>
          </a:p>
          <a:p>
            <a:r>
              <a:rPr lang="fr-FR" sz="2400" dirty="0"/>
              <a:t>La volonté des acteurs du territoire d’encourager l’émergence de Tiers- lieux va se concrétiser en Guadeloupe.</a:t>
            </a:r>
          </a:p>
        </p:txBody>
      </p:sp>
      <p:sp>
        <p:nvSpPr>
          <p:cNvPr id="4" name="Espace réservé du pied de page 3">
            <a:extLst>
              <a:ext uri="{FF2B5EF4-FFF2-40B4-BE49-F238E27FC236}">
                <a16:creationId xmlns:a16="http://schemas.microsoft.com/office/drawing/2014/main" id="{3FA9F683-60E6-477A-A45E-28F72685F5D7}"/>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Tree>
    <p:extLst>
      <p:ext uri="{BB962C8B-B14F-4D97-AF65-F5344CB8AC3E}">
        <p14:creationId xmlns:p14="http://schemas.microsoft.com/office/powerpoint/2010/main" val="187891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CF40A41-320A-4303-BFEE-AFEF7293468F}"/>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3" name="Espace réservé du numéro de diapositive 2">
            <a:extLst>
              <a:ext uri="{FF2B5EF4-FFF2-40B4-BE49-F238E27FC236}">
                <a16:creationId xmlns:a16="http://schemas.microsoft.com/office/drawing/2014/main" id="{508F1A70-AF29-499B-812C-B67790B04426}"/>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
        <p:nvSpPr>
          <p:cNvPr id="4" name="ZoneTexte 3">
            <a:extLst>
              <a:ext uri="{FF2B5EF4-FFF2-40B4-BE49-F238E27FC236}">
                <a16:creationId xmlns:a16="http://schemas.microsoft.com/office/drawing/2014/main" id="{5328EF50-878F-4515-B334-6B0BE69EFE43}"/>
              </a:ext>
            </a:extLst>
          </p:cNvPr>
          <p:cNvSpPr txBox="1"/>
          <p:nvPr/>
        </p:nvSpPr>
        <p:spPr>
          <a:xfrm>
            <a:off x="583097" y="397565"/>
            <a:ext cx="10668000" cy="5632311"/>
          </a:xfrm>
          <a:prstGeom prst="rect">
            <a:avLst/>
          </a:prstGeom>
          <a:noFill/>
        </p:spPr>
        <p:txBody>
          <a:bodyPr wrap="square" rtlCol="0">
            <a:spAutoFit/>
          </a:bodyPr>
          <a:lstStyle/>
          <a:p>
            <a:endParaRPr lang="fr-FR" dirty="0"/>
          </a:p>
          <a:p>
            <a:endParaRPr lang="fr-FR" dirty="0"/>
          </a:p>
          <a:p>
            <a:r>
              <a:rPr lang="fr-FR" dirty="0"/>
              <a:t>Le premier appel à manifestation d’intérêt est  lancé par le Conseil Régional de Guadeloupe en mars 2020.</a:t>
            </a:r>
          </a:p>
          <a:p>
            <a:r>
              <a:rPr lang="fr-FR" dirty="0"/>
              <a:t>Cet AMI, en cohérence avec le Schéma de développement des usages et services numériques</a:t>
            </a:r>
          </a:p>
          <a:p>
            <a:r>
              <a:rPr lang="fr-FR" dirty="0"/>
              <a:t>(SDUN), et le Schéma Régional de Développement Économique, d'Innovation et d'Internationalisation</a:t>
            </a:r>
          </a:p>
          <a:p>
            <a:r>
              <a:rPr lang="fr-FR" dirty="0"/>
              <a:t>(SRDEII) visait à identifier et accompagner les projets de création de tiers-lieux sur le territoire de la</a:t>
            </a:r>
          </a:p>
          <a:p>
            <a:r>
              <a:rPr lang="fr-FR" dirty="0"/>
              <a:t>Guadeloupe.</a:t>
            </a:r>
          </a:p>
          <a:p>
            <a:r>
              <a:rPr lang="fr-FR" dirty="0"/>
              <a:t>Il entendait accompagner ou soutenir la création et le développement de :</a:t>
            </a:r>
          </a:p>
          <a:p>
            <a:r>
              <a:rPr lang="fr-FR" dirty="0"/>
              <a:t>• « Tiers-lieux d’innovation : </a:t>
            </a:r>
            <a:r>
              <a:rPr lang="fr-FR" dirty="0" err="1"/>
              <a:t>FabLabs</a:t>
            </a:r>
            <a:r>
              <a:rPr lang="fr-FR" dirty="0"/>
              <a:t>, </a:t>
            </a:r>
            <a:r>
              <a:rPr lang="fr-FR" dirty="0" err="1"/>
              <a:t>Makerspaces</a:t>
            </a:r>
            <a:r>
              <a:rPr lang="fr-FR" dirty="0"/>
              <a:t>, Living </a:t>
            </a:r>
            <a:r>
              <a:rPr lang="fr-FR" dirty="0" err="1"/>
              <a:t>Labs</a:t>
            </a:r>
            <a:r>
              <a:rPr lang="fr-FR" dirty="0"/>
              <a:t>, Hackerspaces…</a:t>
            </a:r>
          </a:p>
          <a:p>
            <a:endParaRPr lang="fr-FR" dirty="0"/>
          </a:p>
          <a:p>
            <a:r>
              <a:rPr lang="fr-FR" dirty="0"/>
              <a:t>• Tiers-lieux sociaux : lieux reposant sur un objectif social affirmé, autour d’enjeux sociétaux, de</a:t>
            </a:r>
          </a:p>
          <a:p>
            <a:r>
              <a:rPr lang="fr-FR" dirty="0"/>
              <a:t>participation citoyenne, d’entrepreneuriat social ou encore de transitions démocratiques.</a:t>
            </a:r>
          </a:p>
          <a:p>
            <a:r>
              <a:rPr lang="fr-FR" dirty="0"/>
              <a:t>Exemples : espaces solidaires (cafés solidaires, ressourcerie…), espaces de médiation et</a:t>
            </a:r>
          </a:p>
          <a:p>
            <a:r>
              <a:rPr lang="fr-FR" dirty="0"/>
              <a:t>d’inclusion numérique</a:t>
            </a:r>
          </a:p>
          <a:p>
            <a:endParaRPr lang="fr-FR" dirty="0"/>
          </a:p>
          <a:p>
            <a:r>
              <a:rPr lang="fr-FR" dirty="0"/>
              <a:t>• Tiers-lieux culturels : lieux ouverts aux publics faisant le lien entre les acteurs de la culture du</a:t>
            </a:r>
          </a:p>
          <a:p>
            <a:r>
              <a:rPr lang="fr-FR" dirty="0"/>
              <a:t>territoire et les friches culturelles. Exemples : espaces de collaboration et d’expression partagés,</a:t>
            </a:r>
          </a:p>
          <a:p>
            <a:r>
              <a:rPr lang="fr-FR" dirty="0"/>
              <a:t>micro-folies, bibliothèques numériques, </a:t>
            </a:r>
            <a:r>
              <a:rPr lang="fr-FR" dirty="0" err="1"/>
              <a:t>FabLab</a:t>
            </a:r>
            <a:r>
              <a:rPr lang="fr-FR" dirty="0"/>
              <a:t>, living </a:t>
            </a:r>
            <a:r>
              <a:rPr lang="fr-FR" dirty="0" err="1"/>
              <a:t>labs</a:t>
            </a:r>
            <a:r>
              <a:rPr lang="fr-FR" dirty="0"/>
              <a:t> ou </a:t>
            </a:r>
            <a:r>
              <a:rPr lang="fr-FR" dirty="0" err="1"/>
              <a:t>learninglabs</a:t>
            </a:r>
            <a:r>
              <a:rPr lang="fr-FR" dirty="0"/>
              <a:t> déployés au sein</a:t>
            </a:r>
          </a:p>
          <a:p>
            <a:r>
              <a:rPr lang="fr-FR" dirty="0"/>
              <a:t>d’universités ou de lieux culturels.</a:t>
            </a:r>
          </a:p>
          <a:p>
            <a:endParaRPr lang="fr-FR" dirty="0"/>
          </a:p>
        </p:txBody>
      </p:sp>
      <p:pic>
        <p:nvPicPr>
          <p:cNvPr id="8" name="Image 7">
            <a:extLst>
              <a:ext uri="{FF2B5EF4-FFF2-40B4-BE49-F238E27FC236}">
                <a16:creationId xmlns:a16="http://schemas.microsoft.com/office/drawing/2014/main" id="{FD176442-4F81-46A8-8CE7-E3279F5C6401}"/>
              </a:ext>
            </a:extLst>
          </p:cNvPr>
          <p:cNvPicPr>
            <a:picLocks noChangeAspect="1"/>
          </p:cNvPicPr>
          <p:nvPr/>
        </p:nvPicPr>
        <p:blipFill>
          <a:blip r:embed="rId2"/>
          <a:stretch>
            <a:fillRect/>
          </a:stretch>
        </p:blipFill>
        <p:spPr>
          <a:xfrm>
            <a:off x="136973" y="140616"/>
            <a:ext cx="892247" cy="821017"/>
          </a:xfrm>
          <a:prstGeom prst="rect">
            <a:avLst/>
          </a:prstGeom>
        </p:spPr>
      </p:pic>
    </p:spTree>
    <p:extLst>
      <p:ext uri="{BB962C8B-B14F-4D97-AF65-F5344CB8AC3E}">
        <p14:creationId xmlns:p14="http://schemas.microsoft.com/office/powerpoint/2010/main" val="66603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6FED0BD-7F44-4E65-BCC5-E6A980861880}"/>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3" name="Espace réservé du numéro de diapositive 2">
            <a:extLst>
              <a:ext uri="{FF2B5EF4-FFF2-40B4-BE49-F238E27FC236}">
                <a16:creationId xmlns:a16="http://schemas.microsoft.com/office/drawing/2014/main" id="{EC12FFAD-A81E-4016-A739-28A1F8E27DAE}"/>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
        <p:nvSpPr>
          <p:cNvPr id="4" name="Rectangle 3">
            <a:extLst>
              <a:ext uri="{FF2B5EF4-FFF2-40B4-BE49-F238E27FC236}">
                <a16:creationId xmlns:a16="http://schemas.microsoft.com/office/drawing/2014/main" id="{E3ABB666-A1D7-4DD5-B7CE-30AA6B71D0CA}"/>
              </a:ext>
            </a:extLst>
          </p:cNvPr>
          <p:cNvSpPr/>
          <p:nvPr/>
        </p:nvSpPr>
        <p:spPr>
          <a:xfrm>
            <a:off x="715616" y="742121"/>
            <a:ext cx="10575235" cy="4524315"/>
          </a:xfrm>
          <a:prstGeom prst="rect">
            <a:avLst/>
          </a:prstGeom>
        </p:spPr>
        <p:txBody>
          <a:bodyPr wrap="square">
            <a:spAutoFit/>
          </a:bodyPr>
          <a:lstStyle/>
          <a:p>
            <a:pPr algn="just">
              <a:buFont typeface="Arial" panose="020B0604020202020204" pitchFamily="34" charset="0"/>
              <a:buChar char="•"/>
            </a:pPr>
            <a:r>
              <a:rPr lang="fr-FR" b="1" dirty="0">
                <a:solidFill>
                  <a:srgbClr val="434343"/>
                </a:solidFill>
                <a:latin typeface="Corbel" panose="020B0503020204020204" pitchFamily="34" charset="0"/>
              </a:rPr>
              <a:t>EOG CONCEPT</a:t>
            </a:r>
            <a:r>
              <a:rPr lang="fr-FR" dirty="0">
                <a:solidFill>
                  <a:srgbClr val="434343"/>
                </a:solidFill>
                <a:latin typeface="Corbel" panose="020B0503020204020204" pitchFamily="34" charset="0"/>
              </a:rPr>
              <a:t> et son projet de «CARIBBEAN CULTURE HOUSE » :Le projet consiste en la création de deux tiers-lieux proposant à un large public des animations autour de la culture, du savoir, de la créativité, de sujets sociétaux et du développement personnel et professionnel;</a:t>
            </a:r>
          </a:p>
          <a:p>
            <a:pPr algn="just">
              <a:buFont typeface="Arial" panose="020B0604020202020204" pitchFamily="34" charset="0"/>
              <a:buChar char="•"/>
            </a:pPr>
            <a:r>
              <a:rPr lang="fr-FR" b="1" dirty="0">
                <a:solidFill>
                  <a:srgbClr val="434343"/>
                </a:solidFill>
                <a:latin typeface="Corbel" panose="020B0503020204020204" pitchFamily="34" charset="0"/>
              </a:rPr>
              <a:t>THINK &amp; DO TANK BIO DESIR</a:t>
            </a:r>
            <a:r>
              <a:rPr lang="fr-FR" dirty="0">
                <a:solidFill>
                  <a:srgbClr val="434343"/>
                </a:solidFill>
                <a:latin typeface="Corbel" panose="020B0503020204020204" pitchFamily="34" charset="0"/>
              </a:rPr>
              <a:t> et le Réseau de Tiers-Lieux Numériques &amp; Solidaires  « Guadeloupe SINE QUA NON » : Qui consiste à mettre en place un réseau de six tiers-lieux numériques et solidaires visant à faire émerger de nouvelles opportunités de développement sectoriel et de promotion d’initiatives novatrices.</a:t>
            </a:r>
          </a:p>
          <a:p>
            <a:pPr algn="just">
              <a:buFont typeface="Arial" panose="020B0604020202020204" pitchFamily="34" charset="0"/>
              <a:buChar char="•"/>
            </a:pPr>
            <a:r>
              <a:rPr lang="fr-FR" b="1" dirty="0">
                <a:solidFill>
                  <a:srgbClr val="434343"/>
                </a:solidFill>
                <a:latin typeface="Corbel" panose="020B0503020204020204" pitchFamily="34" charset="0"/>
              </a:rPr>
              <a:t>SMART ISLAND MAKERSPAC</a:t>
            </a:r>
            <a:r>
              <a:rPr lang="fr-FR" dirty="0">
                <a:solidFill>
                  <a:srgbClr val="434343"/>
                </a:solidFill>
                <a:latin typeface="Corbel" panose="020B0503020204020204" pitchFamily="34" charset="0"/>
              </a:rPr>
              <a:t>E et le tiers-lieux « SMART ISLAND MAKERSPACE » : Ce « </a:t>
            </a:r>
            <a:r>
              <a:rPr lang="fr-FR" dirty="0" err="1">
                <a:solidFill>
                  <a:srgbClr val="434343"/>
                </a:solidFill>
                <a:latin typeface="Corbel" panose="020B0503020204020204" pitchFamily="34" charset="0"/>
              </a:rPr>
              <a:t>makerspace</a:t>
            </a:r>
            <a:r>
              <a:rPr lang="fr-FR" dirty="0">
                <a:solidFill>
                  <a:srgbClr val="434343"/>
                </a:solidFill>
                <a:latin typeface="Corbel" panose="020B0503020204020204" pitchFamily="34" charset="0"/>
              </a:rPr>
              <a:t> » s’adresse à une large cible allant des curieux aux professionnels dans une logique d’expérimentation. Les projets cibleront particulièrement les thématiques de la vulnérabilité et de la résilience, de l’économie circulaire et de l’écologie, du développement et des compétences locales. </a:t>
            </a:r>
          </a:p>
          <a:p>
            <a:pPr algn="just">
              <a:buFont typeface="Arial" panose="020B0604020202020204" pitchFamily="34" charset="0"/>
              <a:buChar char="•"/>
            </a:pPr>
            <a:r>
              <a:rPr lang="fr-FR" b="1" dirty="0">
                <a:solidFill>
                  <a:srgbClr val="434343"/>
                </a:solidFill>
                <a:latin typeface="Corbel" panose="020B0503020204020204" pitchFamily="34" charset="0"/>
              </a:rPr>
              <a:t>GUADELOUPETECH</a:t>
            </a:r>
            <a:r>
              <a:rPr lang="fr-FR" dirty="0">
                <a:solidFill>
                  <a:srgbClr val="434343"/>
                </a:solidFill>
                <a:latin typeface="Corbel" panose="020B0503020204020204" pitchFamily="34" charset="0"/>
              </a:rPr>
              <a:t>  et son projet « HUB INNOV TECH » : Le tiers-lieu permet aux utilisateurs d’augmenter leur potentiel de développement technique et commercial et de bénéficier de services mutualisés dans un lieu de rencontre, offrant entre autres des services de médiation numérique et de formation.</a:t>
            </a:r>
          </a:p>
          <a:p>
            <a:pPr algn="just">
              <a:buFont typeface="Arial" panose="020B0604020202020204" pitchFamily="34" charset="0"/>
              <a:buChar char="•"/>
            </a:pPr>
            <a:r>
              <a:rPr lang="fr-FR" b="1" dirty="0">
                <a:solidFill>
                  <a:srgbClr val="434343"/>
                </a:solidFill>
                <a:latin typeface="Corbel" panose="020B0503020204020204" pitchFamily="34" charset="0"/>
              </a:rPr>
              <a:t>MOUVANCES CARAIBES </a:t>
            </a:r>
            <a:r>
              <a:rPr lang="fr-FR" dirty="0">
                <a:solidFill>
                  <a:srgbClr val="434343"/>
                </a:solidFill>
                <a:latin typeface="Corbel" panose="020B0503020204020204" pitchFamily="34" charset="0"/>
              </a:rPr>
              <a:t>et son projet « LA FABRIK » : La </a:t>
            </a:r>
            <a:r>
              <a:rPr lang="fr-FR" dirty="0" err="1">
                <a:solidFill>
                  <a:srgbClr val="434343"/>
                </a:solidFill>
                <a:latin typeface="Corbel" panose="020B0503020204020204" pitchFamily="34" charset="0"/>
              </a:rPr>
              <a:t>Fabrik</a:t>
            </a:r>
            <a:r>
              <a:rPr lang="fr-FR" dirty="0">
                <a:solidFill>
                  <a:srgbClr val="434343"/>
                </a:solidFill>
                <a:latin typeface="Corbel" panose="020B0503020204020204" pitchFamily="34" charset="0"/>
              </a:rPr>
              <a:t> se veut un espace de vie sociale qui vise à proposer plusieurs espaces propices à l’échange et à la transmission. Situé à Port-Louis, le lieu souhaite impulser une dynamique motivante pour le développement économique et social du Nord Grand-Terre</a:t>
            </a:r>
            <a:endParaRPr lang="fr-FR" b="0" i="0" dirty="0">
              <a:solidFill>
                <a:srgbClr val="434343"/>
              </a:solidFill>
              <a:effectLst/>
              <a:latin typeface="Corbel" panose="020B0503020204020204" pitchFamily="34" charset="0"/>
            </a:endParaRPr>
          </a:p>
        </p:txBody>
      </p:sp>
    </p:spTree>
    <p:extLst>
      <p:ext uri="{BB962C8B-B14F-4D97-AF65-F5344CB8AC3E}">
        <p14:creationId xmlns:p14="http://schemas.microsoft.com/office/powerpoint/2010/main" val="349574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DD42DF0-4824-4413-8654-BB382350032C}"/>
              </a:ext>
            </a:extLst>
          </p:cNvPr>
          <p:cNvSpPr>
            <a:spLocks noGrp="1"/>
          </p:cNvSpPr>
          <p:nvPr>
            <p:ph type="ftr" sz="quarter" idx="11"/>
          </p:nvPr>
        </p:nvSpPr>
        <p:spPr/>
        <p:txBody>
          <a:bodyPr vert="horz" lIns="91440" tIns="45720" rIns="91440" bIns="45720" rtlCol="0" anchor="ctr">
            <a:normAutofit/>
          </a:bodyPr>
          <a:lstStyle/>
          <a:p>
            <a:pPr>
              <a:spcAft>
                <a:spcPts val="600"/>
              </a:spcAft>
            </a:pPr>
            <a:r>
              <a:rPr lang="fr-FR"/>
              <a:t>Les tiers-lieux une solution au problème de mobilité en GPe - CD 971/DIE/V MAGLOIRE 09/2022</a:t>
            </a:r>
            <a:endParaRPr lang="en-US"/>
          </a:p>
        </p:txBody>
      </p:sp>
      <p:sp>
        <p:nvSpPr>
          <p:cNvPr id="3" name="Espace réservé du numéro de diapositive 2">
            <a:extLst>
              <a:ext uri="{FF2B5EF4-FFF2-40B4-BE49-F238E27FC236}">
                <a16:creationId xmlns:a16="http://schemas.microsoft.com/office/drawing/2014/main" id="{1A2BD162-1B40-427D-B826-70E17DBF66EE}"/>
              </a:ext>
            </a:extLst>
          </p:cNvPr>
          <p:cNvSpPr>
            <a:spLocks noGrp="1"/>
          </p:cNvSpPr>
          <p:nvPr>
            <p:ph type="sldNum" sz="quarter" idx="12"/>
          </p:nvPr>
        </p:nvSpPr>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15</a:t>
            </a:fld>
            <a:endParaRPr lang="en-US" b="1" kern="1200" dirty="0">
              <a:solidFill>
                <a:schemeClr val="accent1"/>
              </a:solidFill>
              <a:latin typeface="+mn-lt"/>
              <a:ea typeface="+mn-ea"/>
              <a:cs typeface="+mn-cs"/>
            </a:endParaRPr>
          </a:p>
        </p:txBody>
      </p:sp>
      <p:sp>
        <p:nvSpPr>
          <p:cNvPr id="7" name="Titre 6">
            <a:extLst>
              <a:ext uri="{FF2B5EF4-FFF2-40B4-BE49-F238E27FC236}">
                <a16:creationId xmlns:a16="http://schemas.microsoft.com/office/drawing/2014/main" id="{02DDF59B-48BE-4557-8511-06D940A91920}"/>
              </a:ext>
            </a:extLst>
          </p:cNvPr>
          <p:cNvSpPr>
            <a:spLocks noGrp="1"/>
          </p:cNvSpPr>
          <p:nvPr>
            <p:ph type="title" idx="4294967295"/>
          </p:nvPr>
        </p:nvSpPr>
        <p:spPr>
          <a:xfrm>
            <a:off x="0" y="1682750"/>
            <a:ext cx="2774950" cy="3492500"/>
          </a:xfrm>
        </p:spPr>
        <p:txBody>
          <a:bodyPr vert="horz" lIns="91440" tIns="45720" rIns="91440" bIns="45720" rtlCol="0" anchor="ctr">
            <a:normAutofit fontScale="90000"/>
          </a:bodyPr>
          <a:lstStyle/>
          <a:p>
            <a:r>
              <a:rPr lang="en-US" dirty="0"/>
              <a:t>Une </a:t>
            </a:r>
            <a:r>
              <a:rPr lang="en-US" dirty="0" err="1"/>
              <a:t>volonté</a:t>
            </a:r>
            <a:r>
              <a:rPr lang="en-US" dirty="0"/>
              <a:t> du </a:t>
            </a:r>
            <a:r>
              <a:rPr lang="en-US" dirty="0" err="1"/>
              <a:t>Département</a:t>
            </a:r>
            <a:r>
              <a:rPr lang="en-US" dirty="0"/>
              <a:t> de la Guadeloupe </a:t>
            </a:r>
            <a:r>
              <a:rPr lang="en-US" dirty="0" err="1"/>
              <a:t>d’ouvrir</a:t>
            </a:r>
            <a:r>
              <a:rPr lang="en-US" dirty="0"/>
              <a:t>  les tiers-</a:t>
            </a:r>
            <a:r>
              <a:rPr lang="en-US" dirty="0" err="1"/>
              <a:t>lieux</a:t>
            </a:r>
            <a:r>
              <a:rPr lang="en-US" dirty="0"/>
              <a:t> aux BRSA Fiche PDI 2.2.5</a:t>
            </a:r>
            <a:br>
              <a:rPr lang="en-US" dirty="0"/>
            </a:br>
            <a:endParaRPr lang="en-US" dirty="0"/>
          </a:p>
        </p:txBody>
      </p:sp>
      <p:sp>
        <p:nvSpPr>
          <p:cNvPr id="5" name="Rectangle 4">
            <a:extLst>
              <a:ext uri="{FF2B5EF4-FFF2-40B4-BE49-F238E27FC236}">
                <a16:creationId xmlns:a16="http://schemas.microsoft.com/office/drawing/2014/main" id="{31872243-4FF1-4BB8-B3FC-3220B747C17B}"/>
              </a:ext>
            </a:extLst>
          </p:cNvPr>
          <p:cNvSpPr/>
          <p:nvPr/>
        </p:nvSpPr>
        <p:spPr>
          <a:xfrm>
            <a:off x="450574" y="662609"/>
            <a:ext cx="10739944" cy="5427295"/>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buClr>
              <a:buFont typeface="Wingdings 2" pitchFamily="18" charset="2"/>
              <a:buChar char=""/>
            </a:pPr>
            <a:endParaRPr lang="en-US" sz="2400" dirty="0">
              <a:solidFill>
                <a:schemeClr val="tx1">
                  <a:lumMod val="65000"/>
                  <a:lumOff val="35000"/>
                </a:schemeClr>
              </a:solidFill>
            </a:endParaRPr>
          </a:p>
          <a:p>
            <a:pPr algn="just">
              <a:lnSpc>
                <a:spcPct val="90000"/>
              </a:lnSpc>
              <a:spcAft>
                <a:spcPts val="600"/>
              </a:spcAft>
              <a:buClr>
                <a:schemeClr val="accent1"/>
              </a:buClr>
            </a:pPr>
            <a:endParaRPr lang="en-US" dirty="0"/>
          </a:p>
          <a:p>
            <a:pPr algn="just">
              <a:lnSpc>
                <a:spcPct val="90000"/>
              </a:lnSpc>
              <a:spcAft>
                <a:spcPts val="600"/>
              </a:spcAft>
              <a:buClr>
                <a:schemeClr val="accent1"/>
              </a:buClr>
            </a:pPr>
            <a:r>
              <a:rPr lang="en-US" sz="1900" dirty="0"/>
              <a:t>Le </a:t>
            </a:r>
            <a:r>
              <a:rPr lang="en-US" sz="1900" dirty="0" err="1"/>
              <a:t>Département</a:t>
            </a:r>
            <a:r>
              <a:rPr lang="en-US" sz="1900" dirty="0"/>
              <a:t> de la Guadeloupe a </a:t>
            </a:r>
            <a:r>
              <a:rPr lang="en-US" sz="1900" dirty="0" err="1"/>
              <a:t>souhaité</a:t>
            </a:r>
            <a:r>
              <a:rPr lang="en-US" sz="1900" dirty="0"/>
              <a:t> que les </a:t>
            </a:r>
            <a:r>
              <a:rPr lang="en-US" sz="1900" dirty="0" err="1"/>
              <a:t>bénéficiaires</a:t>
            </a:r>
            <a:r>
              <a:rPr lang="en-US" sz="1900" dirty="0"/>
              <a:t> du RSA </a:t>
            </a:r>
            <a:r>
              <a:rPr lang="en-US" sz="1900" dirty="0" err="1"/>
              <a:t>accèdent</a:t>
            </a:r>
            <a:r>
              <a:rPr lang="en-US" sz="1900" dirty="0"/>
              <a:t> à </a:t>
            </a:r>
            <a:r>
              <a:rPr lang="en-US" sz="1900" dirty="0" err="1"/>
              <a:t>ces</a:t>
            </a:r>
            <a:r>
              <a:rPr lang="en-US" sz="1900" dirty="0"/>
              <a:t> nouveaux </a:t>
            </a:r>
            <a:r>
              <a:rPr lang="en-US" sz="1900" dirty="0" err="1"/>
              <a:t>espaces</a:t>
            </a:r>
            <a:r>
              <a:rPr lang="en-US" sz="1900" dirty="0"/>
              <a:t> </a:t>
            </a:r>
            <a:r>
              <a:rPr lang="en-US" sz="1900" dirty="0" err="1"/>
              <a:t>d’échanges</a:t>
            </a:r>
            <a:r>
              <a:rPr lang="en-US" sz="1900" dirty="0"/>
              <a:t> </a:t>
            </a:r>
            <a:r>
              <a:rPr lang="en-US" sz="1900" dirty="0" err="1"/>
              <a:t>d’information</a:t>
            </a:r>
            <a:r>
              <a:rPr lang="en-US" sz="1900" dirty="0"/>
              <a:t>, de coworking et </a:t>
            </a:r>
            <a:r>
              <a:rPr lang="en-US" sz="1900" dirty="0" err="1"/>
              <a:t>culturels</a:t>
            </a:r>
            <a:r>
              <a:rPr lang="en-US" sz="1900" dirty="0"/>
              <a:t> et </a:t>
            </a:r>
            <a:r>
              <a:rPr lang="en-US" sz="1900" dirty="0" err="1"/>
              <a:t>s’est</a:t>
            </a:r>
            <a:r>
              <a:rPr lang="en-US" sz="1900" dirty="0"/>
              <a:t> </a:t>
            </a:r>
            <a:r>
              <a:rPr lang="en-US" sz="1900" dirty="0" err="1"/>
              <a:t>engagé</a:t>
            </a:r>
            <a:r>
              <a:rPr lang="en-US" sz="1900" dirty="0"/>
              <a:t> </a:t>
            </a:r>
            <a:r>
              <a:rPr lang="en-US" sz="1900" dirty="0" err="1"/>
              <a:t>financièrement</a:t>
            </a:r>
            <a:r>
              <a:rPr lang="en-US" sz="1900" dirty="0"/>
              <a:t> à </a:t>
            </a:r>
            <a:r>
              <a:rPr lang="en-US" sz="1900" dirty="0" err="1"/>
              <a:t>soutenir</a:t>
            </a:r>
            <a:r>
              <a:rPr lang="en-US" sz="1900" dirty="0"/>
              <a:t> les </a:t>
            </a:r>
            <a:r>
              <a:rPr lang="en-US" sz="1900" dirty="0" err="1"/>
              <a:t>porteurs</a:t>
            </a:r>
            <a:r>
              <a:rPr lang="en-US" sz="1900" dirty="0"/>
              <a:t> de </a:t>
            </a:r>
            <a:r>
              <a:rPr lang="en-US" sz="1900" dirty="0" err="1"/>
              <a:t>projet</a:t>
            </a:r>
            <a:r>
              <a:rPr lang="en-US" sz="1900" dirty="0"/>
              <a:t>, au travers de la fiche 2.2.5 du PDI 2019-2021. </a:t>
            </a:r>
            <a:endParaRPr lang="en-US" sz="2400" dirty="0"/>
          </a:p>
          <a:p>
            <a:pPr indent="-182880">
              <a:lnSpc>
                <a:spcPct val="90000"/>
              </a:lnSpc>
              <a:spcAft>
                <a:spcPts val="600"/>
              </a:spcAft>
              <a:buClr>
                <a:schemeClr val="accent1"/>
              </a:buClr>
              <a:buFont typeface="Wingdings 2" pitchFamily="18" charset="2"/>
              <a:buChar char=""/>
            </a:pPr>
            <a:endParaRPr lang="en-US" sz="1900" dirty="0"/>
          </a:p>
          <a:p>
            <a:pPr>
              <a:lnSpc>
                <a:spcPct val="90000"/>
              </a:lnSpc>
              <a:spcAft>
                <a:spcPts val="600"/>
              </a:spcAft>
              <a:buClr>
                <a:schemeClr val="accent1"/>
              </a:buClr>
            </a:pPr>
            <a:r>
              <a:rPr lang="en-US" sz="1900" dirty="0"/>
              <a:t>Les </a:t>
            </a:r>
            <a:r>
              <a:rPr lang="en-US" sz="1900" dirty="0" err="1"/>
              <a:t>objectifs</a:t>
            </a:r>
            <a:r>
              <a:rPr lang="en-US" sz="1900" dirty="0"/>
              <a:t> </a:t>
            </a:r>
            <a:r>
              <a:rPr lang="en-US" sz="1900" dirty="0" err="1"/>
              <a:t>sont</a:t>
            </a:r>
            <a:r>
              <a:rPr lang="en-US" sz="1900" dirty="0"/>
              <a:t> les </a:t>
            </a:r>
            <a:r>
              <a:rPr lang="en-US" sz="1900" dirty="0" err="1"/>
              <a:t>suivants</a:t>
            </a:r>
            <a:r>
              <a:rPr lang="en-US" sz="1900" dirty="0"/>
              <a:t> :</a:t>
            </a:r>
          </a:p>
          <a:p>
            <a:pPr indent="-285750" algn="just">
              <a:buFont typeface="Arial" panose="020B0604020202020204" pitchFamily="34" charset="0"/>
              <a:buChar char="•"/>
            </a:pPr>
            <a:r>
              <a:rPr lang="fr-FR" sz="1900" dirty="0"/>
              <a:t>Mettre à la disposition des bénéficiaires du RSA des espaces d’échanges d’information, de coworking et culturels afin de faciliter la création d’activité sur des territoires éloignés des grandes agglomérations, frappés par la double insularité ou des quartiers prioritaires.</a:t>
            </a:r>
          </a:p>
          <a:p>
            <a:pPr indent="-285750" algn="just">
              <a:buFont typeface="Arial" panose="020B0604020202020204" pitchFamily="34" charset="0"/>
              <a:buChar char="•"/>
            </a:pPr>
            <a:endParaRPr lang="fr-FR" sz="1900" dirty="0"/>
          </a:p>
          <a:p>
            <a:pPr indent="-285750">
              <a:buFont typeface="Arial" panose="020B0604020202020204" pitchFamily="34" charset="0"/>
              <a:buChar char="•"/>
            </a:pPr>
            <a:r>
              <a:rPr lang="fr-FR" sz="1900" dirty="0"/>
              <a:t>Favoriser la qualification et l’amélioration du niveau de compétences des </a:t>
            </a:r>
            <a:r>
              <a:rPr lang="fr-FR" sz="1900" dirty="0" err="1"/>
              <a:t>bRSA</a:t>
            </a:r>
            <a:r>
              <a:rPr lang="fr-FR" sz="1900" dirty="0"/>
              <a:t> pour un retour à l’emploi durable.</a:t>
            </a:r>
          </a:p>
          <a:p>
            <a:endParaRPr lang="fr-FR" sz="1900" dirty="0"/>
          </a:p>
          <a:p>
            <a:pPr algn="just"/>
            <a:r>
              <a:rPr lang="fr-FR" sz="1900" dirty="0"/>
              <a:t>La mesure vise à créer un tiers-lieu ou accompagner les porteurs de projet publics ou privés qui vont mettre en place des tiers -lieux accueillant des personnes souhaitant créer une activité, plus particulièrement des bénéficiaires du RSA.</a:t>
            </a:r>
            <a:endParaRPr lang="en-US" sz="1900" dirty="0"/>
          </a:p>
          <a:p>
            <a:pPr indent="-182880">
              <a:lnSpc>
                <a:spcPct val="90000"/>
              </a:lnSpc>
              <a:spcAft>
                <a:spcPts val="600"/>
              </a:spcAft>
              <a:buClr>
                <a:schemeClr val="accent1"/>
              </a:buClr>
              <a:buFont typeface="Wingdings 2" pitchFamily="18" charset="2"/>
              <a:buChar char=""/>
            </a:pPr>
            <a:endParaRPr lang="en-US" sz="1900" dirty="0"/>
          </a:p>
          <a:p>
            <a:pPr indent="-182880" defTabSz="914400">
              <a:lnSpc>
                <a:spcPct val="90000"/>
              </a:lnSpc>
              <a:spcAft>
                <a:spcPts val="600"/>
              </a:spcAft>
              <a:buClr>
                <a:schemeClr val="accent1"/>
              </a:buClr>
              <a:buFont typeface="Wingdings 2" pitchFamily="18" charset="2"/>
              <a:buChar char=""/>
            </a:pPr>
            <a:endParaRPr lang="en-US" dirty="0">
              <a:solidFill>
                <a:schemeClr val="tx1">
                  <a:lumMod val="65000"/>
                  <a:lumOff val="35000"/>
                </a:schemeClr>
              </a:solidFill>
            </a:endParaRPr>
          </a:p>
          <a:p>
            <a:pPr indent="-182880" defTabSz="914400">
              <a:lnSpc>
                <a:spcPct val="90000"/>
              </a:lnSpc>
              <a:spcAft>
                <a:spcPts val="600"/>
              </a:spcAft>
              <a:buClr>
                <a:schemeClr val="accent1"/>
              </a:buClr>
              <a:buFont typeface="Wingdings 2" pitchFamily="18" charset="2"/>
              <a:buChar char=""/>
            </a:pPr>
            <a:endParaRPr lang="en-US" dirty="0">
              <a:solidFill>
                <a:schemeClr val="tx1">
                  <a:lumMod val="65000"/>
                  <a:lumOff val="35000"/>
                </a:schemeClr>
              </a:solidFill>
            </a:endParaRPr>
          </a:p>
        </p:txBody>
      </p:sp>
      <p:pic>
        <p:nvPicPr>
          <p:cNvPr id="4" name="Image 3">
            <a:extLst>
              <a:ext uri="{FF2B5EF4-FFF2-40B4-BE49-F238E27FC236}">
                <a16:creationId xmlns:a16="http://schemas.microsoft.com/office/drawing/2014/main" id="{F5918D30-74E0-4926-A28E-B169DD2C9F1C}"/>
              </a:ext>
            </a:extLst>
          </p:cNvPr>
          <p:cNvPicPr>
            <a:picLocks noChangeAspect="1"/>
          </p:cNvPicPr>
          <p:nvPr/>
        </p:nvPicPr>
        <p:blipFill>
          <a:blip r:embed="rId2"/>
          <a:stretch>
            <a:fillRect/>
          </a:stretch>
        </p:blipFill>
        <p:spPr>
          <a:xfrm>
            <a:off x="0" y="53989"/>
            <a:ext cx="1069848" cy="1069848"/>
          </a:xfrm>
          <a:prstGeom prst="rect">
            <a:avLst/>
          </a:prstGeom>
        </p:spPr>
      </p:pic>
    </p:spTree>
    <p:extLst>
      <p:ext uri="{BB962C8B-B14F-4D97-AF65-F5344CB8AC3E}">
        <p14:creationId xmlns:p14="http://schemas.microsoft.com/office/powerpoint/2010/main" val="193926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2FBD64B-A154-40E7-BB2F-A63DB3CF309E}"/>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
        <p:nvSpPr>
          <p:cNvPr id="4" name="ZoneTexte 3">
            <a:extLst>
              <a:ext uri="{FF2B5EF4-FFF2-40B4-BE49-F238E27FC236}">
                <a16:creationId xmlns:a16="http://schemas.microsoft.com/office/drawing/2014/main" id="{48C50381-A35A-4070-AECA-470A4027B8A3}"/>
              </a:ext>
            </a:extLst>
          </p:cNvPr>
          <p:cNvSpPr txBox="1"/>
          <p:nvPr/>
        </p:nvSpPr>
        <p:spPr>
          <a:xfrm>
            <a:off x="880535" y="1152939"/>
            <a:ext cx="9753600" cy="5632311"/>
          </a:xfrm>
          <a:prstGeom prst="rect">
            <a:avLst/>
          </a:prstGeom>
          <a:noFill/>
        </p:spPr>
        <p:txBody>
          <a:bodyPr wrap="square" rtlCol="0">
            <a:spAutoFit/>
          </a:bodyPr>
          <a:lstStyle/>
          <a:p>
            <a:endParaRPr lang="fr-FR" dirty="0"/>
          </a:p>
          <a:p>
            <a:pPr algn="just"/>
            <a:r>
              <a:rPr lang="fr-FR" dirty="0"/>
              <a:t>En Guadeloupe, une partie importante de la population, soit 34 % des guadeloupéens, connait une situation de pauvreté selon l’INSEE (Insee Analyse </a:t>
            </a:r>
            <a:r>
              <a:rPr lang="fr-FR" dirty="0" err="1"/>
              <a:t>Gpe</a:t>
            </a:r>
            <a:r>
              <a:rPr lang="fr-FR" dirty="0"/>
              <a:t> -07/22 n°57). Elle engendre des difficultés importantes pour se déplacer, il s’agit tout particulièrement des jeunes, des retraités, demandeurs d’emploi, des bénéficiaires du RSA ou de travailleurs ayant de faibles revenus.</a:t>
            </a:r>
          </a:p>
          <a:p>
            <a:pPr algn="just"/>
            <a:endParaRPr lang="fr-FR" dirty="0"/>
          </a:p>
          <a:p>
            <a:pPr algn="just"/>
            <a:r>
              <a:rPr lang="fr-FR" dirty="0"/>
              <a:t>Le nombre de foyers bénéficiaires du Revenu de Solidarité Active s’élève à 40 094, soit 73 165 personnes dont 42 153 allocataires et conjoints en juin 2022, soit 19,6 % de la population guadeloupéenne.</a:t>
            </a:r>
          </a:p>
          <a:p>
            <a:endParaRPr lang="fr-FR" dirty="0"/>
          </a:p>
          <a:p>
            <a:pPr algn="just"/>
            <a:r>
              <a:rPr lang="fr-FR" dirty="0"/>
              <a:t>Les problèmes de mobilité constituent un frein majeure à leur entrée dans un parcours d’insertion, ils sont amenés à refuser une entrée en formation ou en emploi faute de disposer d’un moyen de locomotion propre ou en raison de l’inexistence  de réseaux de transports publics correctement organisés sur l’ensemble du territoire.</a:t>
            </a:r>
          </a:p>
          <a:p>
            <a:endParaRPr lang="fr-FR" dirty="0"/>
          </a:p>
          <a:p>
            <a:pPr algn="just"/>
            <a:r>
              <a:rPr lang="fr-FR" dirty="0"/>
              <a:t>Le tiers –lieu  apparait alors comme une solution pour accéder aux sessions d’information, ateliers et   formations et aux autres services et </a:t>
            </a:r>
            <a:r>
              <a:rPr lang="fr-FR"/>
              <a:t>activités diverses </a:t>
            </a:r>
            <a:r>
              <a:rPr lang="fr-FR" dirty="0"/>
              <a:t>qui s’y déroulent  car situé dans les zones d’habitation en milieu rural ou dans des zones urbanisées mais mal desservies par les transports publics. </a:t>
            </a:r>
          </a:p>
          <a:p>
            <a:endParaRPr lang="fr-FR" dirty="0"/>
          </a:p>
        </p:txBody>
      </p:sp>
      <p:sp>
        <p:nvSpPr>
          <p:cNvPr id="5" name="Espace réservé du pied de page 4">
            <a:extLst>
              <a:ext uri="{FF2B5EF4-FFF2-40B4-BE49-F238E27FC236}">
                <a16:creationId xmlns:a16="http://schemas.microsoft.com/office/drawing/2014/main" id="{6E2F73DC-DAB8-438D-AB10-68AD2A4375F4}"/>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Tree>
    <p:extLst>
      <p:ext uri="{BB962C8B-B14F-4D97-AF65-F5344CB8AC3E}">
        <p14:creationId xmlns:p14="http://schemas.microsoft.com/office/powerpoint/2010/main" val="3812582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A312373-1A90-4D86-9977-59E22D7F16A8}"/>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3" name="Espace réservé du numéro de diapositive 2">
            <a:extLst>
              <a:ext uri="{FF2B5EF4-FFF2-40B4-BE49-F238E27FC236}">
                <a16:creationId xmlns:a16="http://schemas.microsoft.com/office/drawing/2014/main" id="{8ACFE7DA-BB28-4349-BE8A-DA3C31926F72}"/>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
        <p:nvSpPr>
          <p:cNvPr id="4" name="ZoneTexte 3">
            <a:extLst>
              <a:ext uri="{FF2B5EF4-FFF2-40B4-BE49-F238E27FC236}">
                <a16:creationId xmlns:a16="http://schemas.microsoft.com/office/drawing/2014/main" id="{859AEADD-E6AA-4270-B04E-7C7004D799BD}"/>
              </a:ext>
            </a:extLst>
          </p:cNvPr>
          <p:cNvSpPr txBox="1"/>
          <p:nvPr/>
        </p:nvSpPr>
        <p:spPr>
          <a:xfrm>
            <a:off x="675861" y="927652"/>
            <a:ext cx="9819861" cy="369332"/>
          </a:xfrm>
          <a:prstGeom prst="rect">
            <a:avLst/>
          </a:prstGeom>
          <a:noFill/>
        </p:spPr>
        <p:txBody>
          <a:bodyPr wrap="square" rtlCol="0">
            <a:spAutoFit/>
          </a:bodyPr>
          <a:lstStyle/>
          <a:p>
            <a:r>
              <a:rPr lang="fr-FR" dirty="0"/>
              <a:t> </a:t>
            </a:r>
          </a:p>
        </p:txBody>
      </p:sp>
      <p:sp>
        <p:nvSpPr>
          <p:cNvPr id="5" name="ZoneTexte 4">
            <a:extLst>
              <a:ext uri="{FF2B5EF4-FFF2-40B4-BE49-F238E27FC236}">
                <a16:creationId xmlns:a16="http://schemas.microsoft.com/office/drawing/2014/main" id="{286BD927-D3CB-4B46-B6DC-7DD62B93F036}"/>
              </a:ext>
            </a:extLst>
          </p:cNvPr>
          <p:cNvSpPr txBox="1"/>
          <p:nvPr/>
        </p:nvSpPr>
        <p:spPr>
          <a:xfrm>
            <a:off x="954157" y="927652"/>
            <a:ext cx="9819861" cy="4093428"/>
          </a:xfrm>
          <a:prstGeom prst="rect">
            <a:avLst/>
          </a:prstGeom>
          <a:noFill/>
        </p:spPr>
        <p:txBody>
          <a:bodyPr wrap="square" rtlCol="0">
            <a:spAutoFit/>
          </a:bodyPr>
          <a:lstStyle/>
          <a:p>
            <a:pPr algn="just"/>
            <a:r>
              <a:rPr lang="fr-FR" sz="2000" dirty="0"/>
              <a:t>Les collectivités majeures ne sont pas les seules à juger utile de développer des tiers-lieux en Guadeloupe, les EPCI, les communes se penchent sur la question. La communauté d’agglomération du Nord –Grande - Terre fait réalise une enquête de faisabilité.</a:t>
            </a:r>
          </a:p>
          <a:p>
            <a:pPr algn="just"/>
            <a:endParaRPr lang="fr-FR" sz="2000" dirty="0"/>
          </a:p>
          <a:p>
            <a:pPr algn="just"/>
            <a:r>
              <a:rPr lang="fr-FR" sz="2000" dirty="0"/>
              <a:t>La commune de Gourbeyre sera la première à se lancer et à rénover d’anciens locaux sous la forme d’un chantier école pour en faire un  tiers –lieu.</a:t>
            </a:r>
          </a:p>
          <a:p>
            <a:pPr algn="just"/>
            <a:endParaRPr lang="fr-FR" sz="2000" dirty="0"/>
          </a:p>
          <a:p>
            <a:pPr algn="just"/>
            <a:r>
              <a:rPr lang="fr-FR" sz="2000" dirty="0"/>
              <a:t>La commune de Capesterre Belle - Eau met à disposition un ancien réfectoire, pour créer l’</a:t>
            </a:r>
            <a:r>
              <a:rPr lang="fr-FR" sz="2000" dirty="0" err="1"/>
              <a:t>Admérane</a:t>
            </a:r>
            <a:r>
              <a:rPr lang="fr-FR" sz="2000" dirty="0"/>
              <a:t>, projet porté par l’association Le Nouveau Mode.</a:t>
            </a:r>
          </a:p>
          <a:p>
            <a:pPr algn="just"/>
            <a:endParaRPr lang="fr-FR" sz="2000" dirty="0"/>
          </a:p>
          <a:p>
            <a:pPr algn="just"/>
            <a:r>
              <a:rPr lang="fr-FR" sz="2000" dirty="0"/>
              <a:t>Peu à peu, les initiatives privées et publiques se développent dans le but de couvrir l’ensemble du territoire, les communes rurales et  excentrées sont concernées et intéressées par le déploiement des tiers-lieux en Guadeloupe.</a:t>
            </a:r>
          </a:p>
        </p:txBody>
      </p:sp>
    </p:spTree>
    <p:extLst>
      <p:ext uri="{BB962C8B-B14F-4D97-AF65-F5344CB8AC3E}">
        <p14:creationId xmlns:p14="http://schemas.microsoft.com/office/powerpoint/2010/main" val="51303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4DCF174-4673-4F01-88C8-4E0CE48DFB25}"/>
              </a:ext>
            </a:extLst>
          </p:cNvPr>
          <p:cNvSpPr>
            <a:spLocks noGrp="1"/>
          </p:cNvSpPr>
          <p:nvPr>
            <p:ph type="ctrTitle"/>
          </p:nvPr>
        </p:nvSpPr>
        <p:spPr/>
        <p:txBody>
          <a:bodyPr/>
          <a:lstStyle/>
          <a:p>
            <a:r>
              <a:rPr lang="fr-FR" dirty="0"/>
              <a:t>Quelques exemples de tiers-lieux implantés en zone rurale.</a:t>
            </a:r>
          </a:p>
        </p:txBody>
      </p:sp>
      <p:sp>
        <p:nvSpPr>
          <p:cNvPr id="2" name="Espace réservé du pied de page 1">
            <a:extLst>
              <a:ext uri="{FF2B5EF4-FFF2-40B4-BE49-F238E27FC236}">
                <a16:creationId xmlns:a16="http://schemas.microsoft.com/office/drawing/2014/main" id="{BEB3B221-FB05-47C2-AE6A-A2F3BFF3543A}"/>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3" name="Espace réservé du numéro de diapositive 2">
            <a:extLst>
              <a:ext uri="{FF2B5EF4-FFF2-40B4-BE49-F238E27FC236}">
                <a16:creationId xmlns:a16="http://schemas.microsoft.com/office/drawing/2014/main" id="{FC15CC23-B565-4709-9394-47E72A5A735E}"/>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353870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716028-1931-4690-99DD-C9C278EAB73F}"/>
              </a:ext>
            </a:extLst>
          </p:cNvPr>
          <p:cNvSpPr>
            <a:spLocks noGrp="1"/>
          </p:cNvSpPr>
          <p:nvPr>
            <p:ph type="title"/>
          </p:nvPr>
        </p:nvSpPr>
        <p:spPr>
          <a:xfrm>
            <a:off x="106017" y="1123837"/>
            <a:ext cx="3260036" cy="4601183"/>
          </a:xfrm>
        </p:spPr>
        <p:txBody>
          <a:bodyPr/>
          <a:lstStyle/>
          <a:p>
            <a:pPr algn="ctr"/>
            <a:br>
              <a:rPr lang="fr-FR" dirty="0"/>
            </a:br>
            <a:r>
              <a:rPr lang="fr-FR" dirty="0"/>
              <a:t>Ville de Gourbeyre</a:t>
            </a:r>
          </a:p>
        </p:txBody>
      </p:sp>
      <p:sp>
        <p:nvSpPr>
          <p:cNvPr id="4" name="Espace réservé du pied de page 3">
            <a:extLst>
              <a:ext uri="{FF2B5EF4-FFF2-40B4-BE49-F238E27FC236}">
                <a16:creationId xmlns:a16="http://schemas.microsoft.com/office/drawing/2014/main" id="{840B9D50-0C80-47F2-8BB1-0D91A075C853}"/>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364814E5-0556-4FA1-80CF-CE1C12E60C29}"/>
              </a:ext>
            </a:extLst>
          </p:cNvPr>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7" name="Image 6">
            <a:extLst>
              <a:ext uri="{FF2B5EF4-FFF2-40B4-BE49-F238E27FC236}">
                <a16:creationId xmlns:a16="http://schemas.microsoft.com/office/drawing/2014/main" id="{5AEA5FB9-09C6-42C6-AE93-06D2636BB050}"/>
              </a:ext>
            </a:extLst>
          </p:cNvPr>
          <p:cNvPicPr>
            <a:picLocks noChangeAspect="1"/>
          </p:cNvPicPr>
          <p:nvPr/>
        </p:nvPicPr>
        <p:blipFill>
          <a:blip r:embed="rId2"/>
          <a:stretch>
            <a:fillRect/>
          </a:stretch>
        </p:blipFill>
        <p:spPr>
          <a:xfrm>
            <a:off x="3667767" y="225193"/>
            <a:ext cx="7611537" cy="4496427"/>
          </a:xfrm>
          <a:prstGeom prst="rect">
            <a:avLst/>
          </a:prstGeom>
        </p:spPr>
      </p:pic>
      <p:pic>
        <p:nvPicPr>
          <p:cNvPr id="1026" name="Picture 2" descr="Conseil départemental de la Guadeloupe">
            <a:extLst>
              <a:ext uri="{FF2B5EF4-FFF2-40B4-BE49-F238E27FC236}">
                <a16:creationId xmlns:a16="http://schemas.microsoft.com/office/drawing/2014/main" id="{B633CA3C-DCDD-4B16-A2D4-B016B1E61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151" y="5196025"/>
            <a:ext cx="1540594" cy="10367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ID 19: La région Guadeloupe mobilisée pour les porteurs de projets  européens | L'Europe s'engage en France, le portail des Fonds européens">
            <a:extLst>
              <a:ext uri="{FF2B5EF4-FFF2-40B4-BE49-F238E27FC236}">
                <a16:creationId xmlns:a16="http://schemas.microsoft.com/office/drawing/2014/main" id="{08336567-341A-402F-9F7F-A86CBD270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7406" y="5152045"/>
            <a:ext cx="1633379" cy="90265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Site officiel de la ville de Gourbeyre (Guadeloupe)">
            <a:extLst>
              <a:ext uri="{FF2B5EF4-FFF2-40B4-BE49-F238E27FC236}">
                <a16:creationId xmlns:a16="http://schemas.microsoft.com/office/drawing/2014/main" id="{327E8F3C-8616-45CD-A698-58F2DE340F4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51" y="940905"/>
            <a:ext cx="1938958" cy="1606411"/>
          </a:xfrm>
          <a:prstGeom prst="rect">
            <a:avLst/>
          </a:prstGeom>
          <a:noFill/>
          <a:ln>
            <a:noFill/>
          </a:ln>
        </p:spPr>
      </p:pic>
      <p:pic>
        <p:nvPicPr>
          <p:cNvPr id="1032" name="Picture 8" descr="Silver Innov&amp;#39; | Pépinière d&amp;#39;entreprises Silver Économie | FEDER">
            <a:extLst>
              <a:ext uri="{FF2B5EF4-FFF2-40B4-BE49-F238E27FC236}">
                <a16:creationId xmlns:a16="http://schemas.microsoft.com/office/drawing/2014/main" id="{E5DEB1B7-A39D-4566-B87E-5CA2B562FC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5597" y="5176713"/>
            <a:ext cx="1384262" cy="9026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nseil régional de la Guadeloupe — Wikipédia">
            <a:extLst>
              <a:ext uri="{FF2B5EF4-FFF2-40B4-BE49-F238E27FC236}">
                <a16:creationId xmlns:a16="http://schemas.microsoft.com/office/drawing/2014/main" id="{5ACC12D4-3A0A-4A24-ADA4-FDC6665EFB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2218" y="5023268"/>
            <a:ext cx="1633379" cy="12095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ance Services — Wikipédia">
            <a:extLst>
              <a:ext uri="{FF2B5EF4-FFF2-40B4-BE49-F238E27FC236}">
                <a16:creationId xmlns:a16="http://schemas.microsoft.com/office/drawing/2014/main" id="{CEC75833-D499-4845-B5C4-C53496D042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8711" y="5206624"/>
            <a:ext cx="1540594" cy="102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20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998E81-5683-4A23-9C93-2EC7C7C451ED}"/>
              </a:ext>
            </a:extLst>
          </p:cNvPr>
          <p:cNvSpPr>
            <a:spLocks noGrp="1"/>
          </p:cNvSpPr>
          <p:nvPr>
            <p:ph type="title"/>
          </p:nvPr>
        </p:nvSpPr>
        <p:spPr/>
        <p:txBody>
          <a:bodyPr/>
          <a:lstStyle/>
          <a:p>
            <a:r>
              <a:rPr lang="fr-FR" dirty="0"/>
              <a:t>Sommaire</a:t>
            </a:r>
          </a:p>
        </p:txBody>
      </p:sp>
      <p:sp>
        <p:nvSpPr>
          <p:cNvPr id="3" name="Espace réservé du contenu 2">
            <a:extLst>
              <a:ext uri="{FF2B5EF4-FFF2-40B4-BE49-F238E27FC236}">
                <a16:creationId xmlns:a16="http://schemas.microsoft.com/office/drawing/2014/main" id="{89923567-BA02-491C-8142-A3530E5639AB}"/>
              </a:ext>
            </a:extLst>
          </p:cNvPr>
          <p:cNvSpPr>
            <a:spLocks noGrp="1"/>
          </p:cNvSpPr>
          <p:nvPr>
            <p:ph idx="1"/>
          </p:nvPr>
        </p:nvSpPr>
        <p:spPr/>
        <p:txBody>
          <a:bodyPr/>
          <a:lstStyle/>
          <a:p>
            <a:r>
              <a:rPr lang="fr-FR" dirty="0"/>
              <a:t>Définition du tiers-lieu</a:t>
            </a:r>
          </a:p>
          <a:p>
            <a:r>
              <a:rPr lang="fr-FR" dirty="0"/>
              <a:t>Une dynamique nationale qui tarde à se développer en Guadeloupe</a:t>
            </a:r>
          </a:p>
          <a:p>
            <a:r>
              <a:rPr lang="fr-FR" dirty="0"/>
              <a:t>Le déploiement de tiers-lieux en Guadeloupe répond au besoin de services de proximité</a:t>
            </a:r>
          </a:p>
          <a:p>
            <a:r>
              <a:rPr lang="fr-FR" dirty="0"/>
              <a:t>Quelques exemples de tiers-lieux implantés en zones rurales </a:t>
            </a:r>
          </a:p>
          <a:p>
            <a:endParaRPr lang="fr-FR" dirty="0"/>
          </a:p>
        </p:txBody>
      </p:sp>
      <p:sp>
        <p:nvSpPr>
          <p:cNvPr id="4" name="Espace réservé du pied de page 3">
            <a:extLst>
              <a:ext uri="{FF2B5EF4-FFF2-40B4-BE49-F238E27FC236}">
                <a16:creationId xmlns:a16="http://schemas.microsoft.com/office/drawing/2014/main" id="{7C19E141-50B9-47C2-B848-D436F3416F6F}"/>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529BB0EB-DDF1-440A-AE19-24EB6A0DA57E}"/>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1573290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50716028-1931-4690-99DD-C9C278EAB73F}"/>
              </a:ext>
            </a:extLst>
          </p:cNvPr>
          <p:cNvSpPr>
            <a:spLocks noGrp="1"/>
          </p:cNvSpPr>
          <p:nvPr>
            <p:ph type="title"/>
          </p:nvPr>
        </p:nvSpPr>
        <p:spPr>
          <a:xfrm>
            <a:off x="1600754" y="1087374"/>
            <a:ext cx="8983489" cy="1000978"/>
          </a:xfrm>
        </p:spPr>
        <p:txBody>
          <a:bodyPr vert="horz" lIns="91440" tIns="45720" rIns="91440" bIns="45720" rtlCol="0" anchor="ctr">
            <a:normAutofit/>
          </a:bodyPr>
          <a:lstStyle/>
          <a:p>
            <a:r>
              <a:rPr lang="en-US"/>
              <a:t>Ville de Gourbeyre</a:t>
            </a:r>
          </a:p>
        </p:txBody>
      </p:sp>
      <p:sp>
        <p:nvSpPr>
          <p:cNvPr id="18" name="Rectangle 17">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ZoneTexte 2">
            <a:extLst>
              <a:ext uri="{FF2B5EF4-FFF2-40B4-BE49-F238E27FC236}">
                <a16:creationId xmlns:a16="http://schemas.microsoft.com/office/drawing/2014/main" id="{3B3A2654-F8C7-4BBF-8942-06179A1FDA4F}"/>
              </a:ext>
            </a:extLst>
          </p:cNvPr>
          <p:cNvSpPr txBox="1"/>
          <p:nvPr/>
        </p:nvSpPr>
        <p:spPr>
          <a:xfrm>
            <a:off x="1600753" y="2535446"/>
            <a:ext cx="8983489" cy="3554457"/>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buClr>
              <a:buFont typeface="Wingdings 2" pitchFamily="18" charset="2"/>
              <a:buChar char=""/>
            </a:pPr>
            <a:r>
              <a:rPr lang="en-US" dirty="0"/>
              <a:t>LE TIERS-LIEU DE GOURBEYRE</a:t>
            </a:r>
          </a:p>
          <a:p>
            <a:pPr indent="-182880" defTabSz="914400">
              <a:lnSpc>
                <a:spcPct val="90000"/>
              </a:lnSpc>
              <a:spcAft>
                <a:spcPts val="600"/>
              </a:spcAft>
              <a:buClr>
                <a:schemeClr val="accent1"/>
              </a:buClr>
              <a:buFont typeface="Wingdings 2" pitchFamily="18" charset="2"/>
              <a:buChar char=""/>
            </a:pPr>
            <a:endParaRPr lang="en-US" dirty="0"/>
          </a:p>
          <a:p>
            <a:pPr indent="-182880" defTabSz="914400">
              <a:lnSpc>
                <a:spcPct val="90000"/>
              </a:lnSpc>
              <a:spcAft>
                <a:spcPts val="600"/>
              </a:spcAft>
              <a:buClr>
                <a:schemeClr val="accent1"/>
              </a:buClr>
              <a:buFont typeface="Wingdings 2" pitchFamily="18" charset="2"/>
              <a:buChar char=""/>
            </a:pPr>
            <a:r>
              <a:rPr lang="en-US" dirty="0"/>
              <a:t>Nature du tiers-lieu :  Tiers –lieu </a:t>
            </a:r>
            <a:r>
              <a:rPr lang="en-US" dirty="0" err="1"/>
              <a:t>numérique</a:t>
            </a:r>
            <a:r>
              <a:rPr lang="en-US" dirty="0"/>
              <a:t> et </a:t>
            </a:r>
            <a:r>
              <a:rPr lang="en-US" dirty="0" err="1"/>
              <a:t>fablab</a:t>
            </a:r>
            <a:endParaRPr lang="en-US" dirty="0"/>
          </a:p>
          <a:p>
            <a:pPr indent="-182880" defTabSz="914400">
              <a:lnSpc>
                <a:spcPct val="90000"/>
              </a:lnSpc>
              <a:spcAft>
                <a:spcPts val="600"/>
              </a:spcAft>
              <a:buClr>
                <a:schemeClr val="accent1"/>
              </a:buClr>
              <a:buFont typeface="Wingdings 2" pitchFamily="18" charset="2"/>
              <a:buChar char=""/>
            </a:pPr>
            <a:r>
              <a:rPr lang="en-US" dirty="0" err="1"/>
              <a:t>Adresse</a:t>
            </a:r>
            <a:r>
              <a:rPr lang="en-US" dirty="0"/>
              <a:t> :   Le Bourg 97113 GOURBEYRE</a:t>
            </a:r>
          </a:p>
          <a:p>
            <a:pPr indent="-182880" defTabSz="914400">
              <a:lnSpc>
                <a:spcPct val="90000"/>
              </a:lnSpc>
              <a:spcAft>
                <a:spcPts val="600"/>
              </a:spcAft>
              <a:buClr>
                <a:schemeClr val="accent1"/>
              </a:buClr>
              <a:buFont typeface="Wingdings 2" pitchFamily="18" charset="2"/>
              <a:buChar char=""/>
            </a:pPr>
            <a:r>
              <a:rPr lang="en-US" dirty="0" err="1"/>
              <a:t>Porteur</a:t>
            </a:r>
            <a:r>
              <a:rPr lang="en-US" dirty="0"/>
              <a:t> du </a:t>
            </a:r>
            <a:r>
              <a:rPr lang="en-US" dirty="0" err="1"/>
              <a:t>projet</a:t>
            </a:r>
            <a:r>
              <a:rPr lang="en-US" dirty="0"/>
              <a:t> : Ville de </a:t>
            </a:r>
            <a:r>
              <a:rPr lang="en-US" dirty="0" err="1"/>
              <a:t>Gourbeyre</a:t>
            </a:r>
            <a:endParaRPr lang="en-US" dirty="0"/>
          </a:p>
          <a:p>
            <a:pPr indent="-182880" defTabSz="914400">
              <a:lnSpc>
                <a:spcPct val="90000"/>
              </a:lnSpc>
              <a:spcAft>
                <a:spcPts val="600"/>
              </a:spcAft>
              <a:buClr>
                <a:schemeClr val="accent1"/>
              </a:buClr>
              <a:buFont typeface="Wingdings 2" pitchFamily="18" charset="2"/>
              <a:buChar char=""/>
            </a:pPr>
            <a:r>
              <a:rPr lang="en-US" dirty="0"/>
              <a:t>Maire :   : M. Claude EDMOND</a:t>
            </a:r>
          </a:p>
          <a:p>
            <a:pPr indent="-182880" defTabSz="914400">
              <a:lnSpc>
                <a:spcPct val="90000"/>
              </a:lnSpc>
              <a:spcAft>
                <a:spcPts val="600"/>
              </a:spcAft>
              <a:buClr>
                <a:schemeClr val="accent1"/>
              </a:buClr>
              <a:buFont typeface="Wingdings 2" pitchFamily="18" charset="2"/>
              <a:buChar char=""/>
            </a:pPr>
            <a:r>
              <a:rPr lang="en-US" dirty="0"/>
              <a:t>Elu </a:t>
            </a:r>
            <a:r>
              <a:rPr lang="en-US" dirty="0" err="1"/>
              <a:t>délégué</a:t>
            </a:r>
            <a:r>
              <a:rPr lang="en-US" dirty="0"/>
              <a:t> : M. DI RUGGIERO Patrick</a:t>
            </a:r>
          </a:p>
          <a:p>
            <a:pPr indent="-182880" defTabSz="914400">
              <a:lnSpc>
                <a:spcPct val="90000"/>
              </a:lnSpc>
              <a:spcAft>
                <a:spcPts val="600"/>
              </a:spcAft>
              <a:buClr>
                <a:schemeClr val="accent1"/>
              </a:buClr>
              <a:buFont typeface="Wingdings 2" pitchFamily="18" charset="2"/>
              <a:buChar char=""/>
            </a:pPr>
            <a:r>
              <a:rPr lang="en-US" dirty="0" err="1"/>
              <a:t>Coordonnateur</a:t>
            </a:r>
            <a:r>
              <a:rPr lang="en-US" dirty="0"/>
              <a:t> /</a:t>
            </a:r>
            <a:r>
              <a:rPr lang="en-US" dirty="0" err="1"/>
              <a:t>responsable</a:t>
            </a:r>
            <a:r>
              <a:rPr lang="en-US" dirty="0"/>
              <a:t> : </a:t>
            </a:r>
            <a:r>
              <a:rPr lang="en-US" dirty="0" err="1"/>
              <a:t>Mme</a:t>
            </a:r>
            <a:r>
              <a:rPr lang="en-US" dirty="0"/>
              <a:t> RACON Carole</a:t>
            </a:r>
          </a:p>
          <a:p>
            <a:pPr indent="-182880" defTabSz="914400">
              <a:lnSpc>
                <a:spcPct val="90000"/>
              </a:lnSpc>
              <a:spcAft>
                <a:spcPts val="600"/>
              </a:spcAft>
              <a:buClr>
                <a:schemeClr val="accent1"/>
              </a:buClr>
              <a:buFont typeface="Wingdings 2" pitchFamily="18" charset="2"/>
              <a:buChar char=""/>
            </a:pPr>
            <a:endParaRPr lang="en-US" dirty="0"/>
          </a:p>
        </p:txBody>
      </p:sp>
      <p:sp>
        <p:nvSpPr>
          <p:cNvPr id="4" name="Espace réservé du pied de page 3">
            <a:extLst>
              <a:ext uri="{FF2B5EF4-FFF2-40B4-BE49-F238E27FC236}">
                <a16:creationId xmlns:a16="http://schemas.microsoft.com/office/drawing/2014/main" id="{C9325129-B4F5-4283-A831-FAE06B3BF4C5}"/>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fr-FR"/>
              <a:t>Les tiers-lieux une solution au problème de mobilité en GPe - CD 971/DIE/V MAGLOIRE 09/2022</a:t>
            </a:r>
            <a:endParaRPr lang="en-US"/>
          </a:p>
        </p:txBody>
      </p:sp>
      <p:sp>
        <p:nvSpPr>
          <p:cNvPr id="5" name="Espace réservé du numéro de diapositive 4">
            <a:extLst>
              <a:ext uri="{FF2B5EF4-FFF2-40B4-BE49-F238E27FC236}">
                <a16:creationId xmlns:a16="http://schemas.microsoft.com/office/drawing/2014/main" id="{364814E5-0556-4FA1-80CF-CE1C12E60C29}"/>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20</a:t>
            </a:fld>
            <a:endParaRPr lang="en-US" b="1" kern="1200" dirty="0">
              <a:solidFill>
                <a:schemeClr val="accent1"/>
              </a:solidFill>
              <a:latin typeface="+mn-lt"/>
              <a:ea typeface="+mn-ea"/>
              <a:cs typeface="+mn-cs"/>
            </a:endParaRPr>
          </a:p>
        </p:txBody>
      </p:sp>
    </p:spTree>
    <p:extLst>
      <p:ext uri="{BB962C8B-B14F-4D97-AF65-F5344CB8AC3E}">
        <p14:creationId xmlns:p14="http://schemas.microsoft.com/office/powerpoint/2010/main" val="2526876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Shape 17">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50716028-1931-4690-99DD-C9C278EAB73F}"/>
              </a:ext>
            </a:extLst>
          </p:cNvPr>
          <p:cNvSpPr>
            <a:spLocks noGrp="1"/>
          </p:cNvSpPr>
          <p:nvPr>
            <p:ph type="title"/>
          </p:nvPr>
        </p:nvSpPr>
        <p:spPr>
          <a:xfrm>
            <a:off x="4084398" y="1818675"/>
            <a:ext cx="7315200" cy="3255264"/>
          </a:xfrm>
        </p:spPr>
        <p:txBody>
          <a:bodyPr vert="horz" lIns="91440" tIns="45720" rIns="91440" bIns="45720" rtlCol="0" anchor="b">
            <a:normAutofit/>
          </a:bodyPr>
          <a:lstStyle/>
          <a:p>
            <a:r>
              <a:rPr lang="en-US" sz="6000" b="1" dirty="0">
                <a:solidFill>
                  <a:schemeClr val="accent1"/>
                </a:solidFill>
              </a:rPr>
              <a:t>CKB &amp;CO </a:t>
            </a:r>
            <a:br>
              <a:rPr lang="en-US" sz="6000" b="1" dirty="0">
                <a:solidFill>
                  <a:schemeClr val="accent1"/>
                </a:solidFill>
              </a:rPr>
            </a:br>
            <a:r>
              <a:rPr lang="en-US" sz="5900" spc="-100" dirty="0">
                <a:solidFill>
                  <a:schemeClr val="tx2"/>
                </a:solidFill>
              </a:rPr>
              <a:t>Association CKB</a:t>
            </a:r>
          </a:p>
        </p:txBody>
      </p:sp>
      <p:sp>
        <p:nvSpPr>
          <p:cNvPr id="3" name="ZoneTexte 2">
            <a:extLst>
              <a:ext uri="{FF2B5EF4-FFF2-40B4-BE49-F238E27FC236}">
                <a16:creationId xmlns:a16="http://schemas.microsoft.com/office/drawing/2014/main" id="{3B3A2654-F8C7-4BBF-8942-06179A1FDA4F}"/>
              </a:ext>
            </a:extLst>
          </p:cNvPr>
          <p:cNvSpPr txBox="1"/>
          <p:nvPr/>
        </p:nvSpPr>
        <p:spPr>
          <a:xfrm>
            <a:off x="4018690" y="4159539"/>
            <a:ext cx="6714232" cy="914400"/>
          </a:xfrm>
          <a:prstGeom prst="rect">
            <a:avLst/>
          </a:prstGeom>
        </p:spPr>
        <p:txBody>
          <a:bodyPr vert="horz" lIns="91440" tIns="45720" rIns="91440" bIns="45720" rtlCol="0" anchor="t">
            <a:noAutofit/>
          </a:bodyPr>
          <a:lstStyle/>
          <a:p>
            <a:pPr defTabSz="914400">
              <a:lnSpc>
                <a:spcPct val="90000"/>
              </a:lnSpc>
              <a:spcBef>
                <a:spcPts val="1200"/>
              </a:spcBef>
              <a:buClr>
                <a:schemeClr val="accent1"/>
              </a:buClr>
            </a:pPr>
            <a:r>
              <a:rPr lang="en-US" sz="2000" b="1" dirty="0">
                <a:solidFill>
                  <a:schemeClr val="accent1"/>
                </a:solidFill>
              </a:rPr>
              <a:t>                                                                                        </a:t>
            </a:r>
          </a:p>
        </p:txBody>
      </p:sp>
      <p:sp>
        <p:nvSpPr>
          <p:cNvPr id="4" name="Espace réservé du pied de page 3">
            <a:extLst>
              <a:ext uri="{FF2B5EF4-FFF2-40B4-BE49-F238E27FC236}">
                <a16:creationId xmlns:a16="http://schemas.microsoft.com/office/drawing/2014/main" id="{86702B4C-90A4-4079-AB8A-245F3B27327A}"/>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E5E44658-BB27-4066-84DA-FFB68B750CC8}"/>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21</a:t>
            </a:fld>
            <a:endParaRPr lang="en-US" b="1" kern="1200" dirty="0">
              <a:solidFill>
                <a:schemeClr val="accent1"/>
              </a:solidFill>
              <a:latin typeface="+mn-lt"/>
              <a:ea typeface="+mn-ea"/>
              <a:cs typeface="+mn-cs"/>
            </a:endParaRPr>
          </a:p>
        </p:txBody>
      </p:sp>
    </p:spTree>
    <p:extLst>
      <p:ext uri="{BB962C8B-B14F-4D97-AF65-F5344CB8AC3E}">
        <p14:creationId xmlns:p14="http://schemas.microsoft.com/office/powerpoint/2010/main" val="14745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28D40D9-C7E2-4424-A64E-4004A003964E}"/>
              </a:ext>
            </a:extLst>
          </p:cNvPr>
          <p:cNvSpPr>
            <a:spLocks noGrp="1"/>
          </p:cNvSpPr>
          <p:nvPr>
            <p:ph type="title"/>
          </p:nvPr>
        </p:nvSpPr>
        <p:spPr>
          <a:xfrm>
            <a:off x="252919" y="1123837"/>
            <a:ext cx="2947482" cy="4601183"/>
          </a:xfrm>
        </p:spPr>
        <p:txBody>
          <a:bodyPr>
            <a:normAutofit/>
          </a:bodyPr>
          <a:lstStyle/>
          <a:p>
            <a:r>
              <a:rPr lang="fr-FR" dirty="0"/>
              <a:t>Association CKB</a:t>
            </a:r>
          </a:p>
        </p:txBody>
      </p:sp>
      <p:sp>
        <p:nvSpPr>
          <p:cNvPr id="2" name="Espace réservé du pied de page 1">
            <a:extLst>
              <a:ext uri="{FF2B5EF4-FFF2-40B4-BE49-F238E27FC236}">
                <a16:creationId xmlns:a16="http://schemas.microsoft.com/office/drawing/2014/main" id="{017231D2-245E-48DB-BB4D-F5B427AB019E}"/>
              </a:ext>
            </a:extLst>
          </p:cNvPr>
          <p:cNvSpPr>
            <a:spLocks noGrp="1"/>
          </p:cNvSpPr>
          <p:nvPr>
            <p:ph type="ftr" sz="quarter" idx="11"/>
          </p:nvPr>
        </p:nvSpPr>
        <p:spPr>
          <a:xfrm>
            <a:off x="3667126" y="6356350"/>
            <a:ext cx="6113660" cy="365125"/>
          </a:xfrm>
        </p:spPr>
        <p:txBody>
          <a:bodyPr>
            <a:normAutofit/>
          </a:bodyPr>
          <a:lstStyle/>
          <a:p>
            <a:pPr>
              <a:spcAft>
                <a:spcPts val="600"/>
              </a:spcAft>
            </a:pPr>
            <a:r>
              <a:rPr lang="fr-FR"/>
              <a:t>Les tiers-lieux une solution au problème de mobilité en GPe - CD 971/DIE/V MAGLOIRE 09/2022</a:t>
            </a:r>
            <a:endParaRPr lang="en-US"/>
          </a:p>
        </p:txBody>
      </p:sp>
      <p:sp>
        <p:nvSpPr>
          <p:cNvPr id="4" name="Espace réservé du numéro de diapositive 3">
            <a:extLst>
              <a:ext uri="{FF2B5EF4-FFF2-40B4-BE49-F238E27FC236}">
                <a16:creationId xmlns:a16="http://schemas.microsoft.com/office/drawing/2014/main" id="{FCA66289-F610-493B-B1AE-8E30CA843BB1}"/>
              </a:ext>
            </a:extLst>
          </p:cNvPr>
          <p:cNvSpPr>
            <a:spLocks noGrp="1"/>
          </p:cNvSpPr>
          <p:nvPr>
            <p:ph type="sldNum" sz="quarter" idx="12"/>
          </p:nvPr>
        </p:nvSpPr>
        <p:spPr>
          <a:xfrm>
            <a:off x="10634135" y="6356350"/>
            <a:ext cx="1530927" cy="365125"/>
          </a:xfrm>
        </p:spPr>
        <p:txBody>
          <a:bodyPr>
            <a:normAutofit/>
          </a:bodyPr>
          <a:lstStyle/>
          <a:p>
            <a:pPr>
              <a:spcAft>
                <a:spcPts val="600"/>
              </a:spcAft>
            </a:pPr>
            <a:fld id="{4FAB73BC-B049-4115-A692-8D63A059BFB8}" type="slidenum">
              <a:rPr lang="en-US" smtClean="0"/>
              <a:pPr>
                <a:spcAft>
                  <a:spcPts val="600"/>
                </a:spcAft>
              </a:pPr>
              <a:t>22</a:t>
            </a:fld>
            <a:endParaRPr lang="en-US"/>
          </a:p>
        </p:txBody>
      </p:sp>
      <p:graphicFrame>
        <p:nvGraphicFramePr>
          <p:cNvPr id="23" name="Espace réservé du contenu 5">
            <a:extLst>
              <a:ext uri="{FF2B5EF4-FFF2-40B4-BE49-F238E27FC236}">
                <a16:creationId xmlns:a16="http://schemas.microsoft.com/office/drawing/2014/main" id="{18DA6856-CD56-A002-D267-5371AD91C525}"/>
              </a:ext>
            </a:extLst>
          </p:cNvPr>
          <p:cNvGraphicFramePr>
            <a:graphicFrameLocks noGrp="1"/>
          </p:cNvGraphicFramePr>
          <p:nvPr>
            <p:ph idx="1"/>
            <p:extLst>
              <p:ext uri="{D42A27DB-BD31-4B8C-83A1-F6EECF244321}">
                <p14:modId xmlns:p14="http://schemas.microsoft.com/office/powerpoint/2010/main" val="63231573"/>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795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50716028-1931-4690-99DD-C9C278EAB73F}"/>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Association CKB </a:t>
            </a:r>
          </a:p>
        </p:txBody>
      </p:sp>
      <p:sp>
        <p:nvSpPr>
          <p:cNvPr id="7" name="ZoneTexte 6">
            <a:extLst>
              <a:ext uri="{FF2B5EF4-FFF2-40B4-BE49-F238E27FC236}">
                <a16:creationId xmlns:a16="http://schemas.microsoft.com/office/drawing/2014/main" id="{3ACF39E2-8EC0-402C-972B-C379D642BF57}"/>
              </a:ext>
            </a:extLst>
          </p:cNvPr>
          <p:cNvSpPr txBox="1"/>
          <p:nvPr/>
        </p:nvSpPr>
        <p:spPr>
          <a:xfrm>
            <a:off x="3869268" y="864108"/>
            <a:ext cx="7315200" cy="2998765"/>
          </a:xfrm>
          <a:prstGeom prst="rect">
            <a:avLst/>
          </a:prstGeom>
        </p:spPr>
        <p:txBody>
          <a:bodyPr vert="horz" lIns="91440" tIns="45720" rIns="91440" bIns="45720" rtlCol="0" anchor="ctr">
            <a:normAutofit/>
          </a:bodyPr>
          <a:lstStyle/>
          <a:p>
            <a:pPr indent="-182880" algn="just" defTabSz="914400">
              <a:lnSpc>
                <a:spcPct val="90000"/>
              </a:lnSpc>
              <a:spcAft>
                <a:spcPts val="600"/>
              </a:spcAft>
              <a:buClr>
                <a:schemeClr val="accent1"/>
              </a:buClr>
              <a:buFont typeface="Wingdings 2" pitchFamily="18" charset="2"/>
              <a:buChar char=""/>
            </a:pPr>
            <a:r>
              <a:rPr lang="en-US" sz="1600" dirty="0" err="1">
                <a:solidFill>
                  <a:schemeClr val="tx1">
                    <a:lumMod val="65000"/>
                    <a:lumOff val="35000"/>
                  </a:schemeClr>
                </a:solidFill>
              </a:rPr>
              <a:t>L’association</a:t>
            </a:r>
            <a:r>
              <a:rPr lang="en-US" sz="1600" dirty="0">
                <a:solidFill>
                  <a:schemeClr val="tx1">
                    <a:lumMod val="65000"/>
                    <a:lumOff val="35000"/>
                  </a:schemeClr>
                </a:solidFill>
              </a:rPr>
              <a:t> a fait </a:t>
            </a:r>
            <a:r>
              <a:rPr lang="en-US" sz="1600" dirty="0" err="1">
                <a:solidFill>
                  <a:schemeClr val="tx1">
                    <a:lumMod val="65000"/>
                    <a:lumOff val="35000"/>
                  </a:schemeClr>
                </a:solidFill>
              </a:rPr>
              <a:t>évoluer</a:t>
            </a:r>
            <a:r>
              <a:rPr lang="en-US" sz="1600" dirty="0">
                <a:solidFill>
                  <a:schemeClr val="tx1">
                    <a:lumMod val="65000"/>
                    <a:lumOff val="35000"/>
                  </a:schemeClr>
                </a:solidFill>
              </a:rPr>
              <a:t> </a:t>
            </a:r>
            <a:r>
              <a:rPr lang="en-US" sz="1600" dirty="0" err="1">
                <a:solidFill>
                  <a:schemeClr val="tx1">
                    <a:lumMod val="65000"/>
                    <a:lumOff val="35000"/>
                  </a:schemeClr>
                </a:solidFill>
              </a:rPr>
              <a:t>ses</a:t>
            </a:r>
            <a:r>
              <a:rPr lang="en-US" sz="1600" dirty="0">
                <a:solidFill>
                  <a:schemeClr val="tx1">
                    <a:lumMod val="65000"/>
                    <a:lumOff val="35000"/>
                  </a:schemeClr>
                </a:solidFill>
              </a:rPr>
              <a:t> actions par </a:t>
            </a:r>
            <a:r>
              <a:rPr lang="en-US" sz="1600" dirty="0" err="1">
                <a:solidFill>
                  <a:schemeClr val="tx1">
                    <a:lumMod val="65000"/>
                    <a:lumOff val="35000"/>
                  </a:schemeClr>
                </a:solidFill>
              </a:rPr>
              <a:t>l’ouverture</a:t>
            </a:r>
            <a:r>
              <a:rPr lang="en-US" sz="1600" dirty="0">
                <a:solidFill>
                  <a:schemeClr val="tx1">
                    <a:lumMod val="65000"/>
                    <a:lumOff val="35000"/>
                  </a:schemeClr>
                </a:solidFill>
              </a:rPr>
              <a:t> d’un </a:t>
            </a:r>
            <a:r>
              <a:rPr lang="en-US" sz="1600" dirty="0" err="1">
                <a:solidFill>
                  <a:schemeClr val="tx1">
                    <a:lumMod val="65000"/>
                    <a:lumOff val="35000"/>
                  </a:schemeClr>
                </a:solidFill>
              </a:rPr>
              <a:t>espace</a:t>
            </a:r>
            <a:r>
              <a:rPr lang="en-US" sz="1600" dirty="0">
                <a:solidFill>
                  <a:schemeClr val="tx1">
                    <a:lumMod val="65000"/>
                    <a:lumOff val="35000"/>
                  </a:schemeClr>
                </a:solidFill>
              </a:rPr>
              <a:t> tiers lieu </a:t>
            </a:r>
            <a:r>
              <a:rPr lang="en-US" sz="1600" dirty="0" err="1">
                <a:solidFill>
                  <a:schemeClr val="tx1">
                    <a:lumMod val="65000"/>
                    <a:lumOff val="35000"/>
                  </a:schemeClr>
                </a:solidFill>
              </a:rPr>
              <a:t>hybride</a:t>
            </a:r>
            <a:r>
              <a:rPr lang="en-US" sz="1600" dirty="0">
                <a:solidFill>
                  <a:schemeClr val="tx1">
                    <a:lumMod val="65000"/>
                    <a:lumOff val="35000"/>
                  </a:schemeClr>
                </a:solidFill>
              </a:rPr>
              <a:t> pour </a:t>
            </a:r>
            <a:r>
              <a:rPr lang="en-US" sz="1600" dirty="0" err="1">
                <a:solidFill>
                  <a:schemeClr val="tx1">
                    <a:lumMod val="65000"/>
                    <a:lumOff val="35000"/>
                  </a:schemeClr>
                </a:solidFill>
              </a:rPr>
              <a:t>apporter</a:t>
            </a:r>
            <a:r>
              <a:rPr lang="en-US" sz="1600" dirty="0">
                <a:solidFill>
                  <a:schemeClr val="tx1">
                    <a:lumMod val="65000"/>
                    <a:lumOff val="35000"/>
                  </a:schemeClr>
                </a:solidFill>
              </a:rPr>
              <a:t> encore plus de </a:t>
            </a:r>
            <a:r>
              <a:rPr lang="en-US" sz="1600" dirty="0" err="1">
                <a:solidFill>
                  <a:schemeClr val="tx1">
                    <a:lumMod val="65000"/>
                    <a:lumOff val="35000"/>
                  </a:schemeClr>
                </a:solidFill>
              </a:rPr>
              <a:t>réponses</a:t>
            </a:r>
            <a:r>
              <a:rPr lang="en-US" sz="1600" dirty="0">
                <a:solidFill>
                  <a:schemeClr val="tx1">
                    <a:lumMod val="65000"/>
                    <a:lumOff val="35000"/>
                  </a:schemeClr>
                </a:solidFill>
              </a:rPr>
              <a:t> aux </a:t>
            </a:r>
            <a:r>
              <a:rPr lang="en-US" sz="1600" dirty="0" err="1">
                <a:solidFill>
                  <a:schemeClr val="tx1">
                    <a:lumMod val="65000"/>
                    <a:lumOff val="35000"/>
                  </a:schemeClr>
                </a:solidFill>
              </a:rPr>
              <a:t>problématiques</a:t>
            </a:r>
            <a:r>
              <a:rPr lang="en-US" sz="1600" dirty="0">
                <a:solidFill>
                  <a:schemeClr val="tx1">
                    <a:lumMod val="65000"/>
                    <a:lumOff val="35000"/>
                  </a:schemeClr>
                </a:solidFill>
              </a:rPr>
              <a:t> de la population. </a:t>
            </a:r>
          </a:p>
          <a:p>
            <a:pPr indent="-182880" algn="just" defTabSz="914400">
              <a:lnSpc>
                <a:spcPct val="90000"/>
              </a:lnSpc>
              <a:spcAft>
                <a:spcPts val="600"/>
              </a:spcAft>
              <a:buClr>
                <a:schemeClr val="accent1"/>
              </a:buClr>
              <a:buFont typeface="Wingdings 2" pitchFamily="18" charset="2"/>
              <a:buChar char=""/>
            </a:pPr>
            <a:r>
              <a:rPr lang="en-US" sz="1600" dirty="0" err="1">
                <a:solidFill>
                  <a:schemeClr val="tx1">
                    <a:lumMod val="65000"/>
                    <a:lumOff val="35000"/>
                  </a:schemeClr>
                </a:solidFill>
              </a:rPr>
              <a:t>Cet</a:t>
            </a:r>
            <a:r>
              <a:rPr lang="en-US" sz="1600" dirty="0">
                <a:solidFill>
                  <a:schemeClr val="tx1">
                    <a:lumMod val="65000"/>
                    <a:lumOff val="35000"/>
                  </a:schemeClr>
                </a:solidFill>
              </a:rPr>
              <a:t> </a:t>
            </a:r>
            <a:r>
              <a:rPr lang="en-US" sz="1600" dirty="0" err="1">
                <a:solidFill>
                  <a:schemeClr val="tx1">
                    <a:lumMod val="65000"/>
                    <a:lumOff val="35000"/>
                  </a:schemeClr>
                </a:solidFill>
              </a:rPr>
              <a:t>espace</a:t>
            </a:r>
            <a:r>
              <a:rPr lang="en-US" sz="1600" dirty="0">
                <a:solidFill>
                  <a:schemeClr val="tx1">
                    <a:lumMod val="65000"/>
                    <a:lumOff val="35000"/>
                  </a:schemeClr>
                </a:solidFill>
              </a:rPr>
              <a:t> </a:t>
            </a:r>
            <a:r>
              <a:rPr lang="en-US" sz="1600" dirty="0" err="1">
                <a:solidFill>
                  <a:schemeClr val="tx1">
                    <a:lumMod val="65000"/>
                    <a:lumOff val="35000"/>
                  </a:schemeClr>
                </a:solidFill>
              </a:rPr>
              <a:t>développe</a:t>
            </a:r>
            <a:r>
              <a:rPr lang="en-US" sz="1600" dirty="0">
                <a:solidFill>
                  <a:schemeClr val="tx1">
                    <a:lumMod val="65000"/>
                    <a:lumOff val="35000"/>
                  </a:schemeClr>
                </a:solidFill>
              </a:rPr>
              <a:t> </a:t>
            </a:r>
            <a:r>
              <a:rPr lang="en-US" sz="1600" dirty="0" err="1">
                <a:solidFill>
                  <a:schemeClr val="tx1">
                    <a:lumMod val="65000"/>
                    <a:lumOff val="35000"/>
                  </a:schemeClr>
                </a:solidFill>
              </a:rPr>
              <a:t>aujourd’hui</a:t>
            </a:r>
            <a:r>
              <a:rPr lang="en-US" sz="1600" dirty="0">
                <a:solidFill>
                  <a:schemeClr val="tx1">
                    <a:lumMod val="65000"/>
                    <a:lumOff val="35000"/>
                  </a:schemeClr>
                </a:solidFill>
              </a:rPr>
              <a:t> 2 actions phares : </a:t>
            </a:r>
            <a:r>
              <a:rPr lang="en-US" sz="1600" b="1" dirty="0" err="1">
                <a:solidFill>
                  <a:schemeClr val="tx1">
                    <a:lumMod val="65000"/>
                    <a:lumOff val="35000"/>
                  </a:schemeClr>
                </a:solidFill>
              </a:rPr>
              <a:t>l’animation</a:t>
            </a:r>
            <a:r>
              <a:rPr lang="en-US" sz="1600" b="1" dirty="0">
                <a:solidFill>
                  <a:schemeClr val="tx1">
                    <a:lumMod val="65000"/>
                    <a:lumOff val="35000"/>
                  </a:schemeClr>
                </a:solidFill>
              </a:rPr>
              <a:t> </a:t>
            </a:r>
            <a:r>
              <a:rPr lang="en-US" sz="1600" b="1" dirty="0" err="1">
                <a:solidFill>
                  <a:schemeClr val="tx1">
                    <a:lumMod val="65000"/>
                    <a:lumOff val="35000"/>
                  </a:schemeClr>
                </a:solidFill>
              </a:rPr>
              <a:t>sociale</a:t>
            </a:r>
            <a:r>
              <a:rPr lang="en-US" sz="1600" b="1" dirty="0">
                <a:solidFill>
                  <a:schemeClr val="tx1">
                    <a:lumMod val="65000"/>
                    <a:lumOff val="35000"/>
                  </a:schemeClr>
                </a:solidFill>
              </a:rPr>
              <a:t> </a:t>
            </a:r>
            <a:r>
              <a:rPr lang="en-US" sz="1600" dirty="0">
                <a:solidFill>
                  <a:schemeClr val="tx1">
                    <a:lumMod val="65000"/>
                    <a:lumOff val="35000"/>
                  </a:schemeClr>
                </a:solidFill>
              </a:rPr>
              <a:t>(par la mise </a:t>
            </a:r>
            <a:r>
              <a:rPr lang="en-US" sz="1600" dirty="0" err="1">
                <a:solidFill>
                  <a:schemeClr val="tx1">
                    <a:lumMod val="65000"/>
                    <a:lumOff val="35000"/>
                  </a:schemeClr>
                </a:solidFill>
              </a:rPr>
              <a:t>en</a:t>
            </a:r>
            <a:r>
              <a:rPr lang="en-US" sz="1600" dirty="0">
                <a:solidFill>
                  <a:schemeClr val="tx1">
                    <a:lumMod val="65000"/>
                    <a:lumOff val="35000"/>
                  </a:schemeClr>
                </a:solidFill>
              </a:rPr>
              <a:t> place des ateliers </a:t>
            </a:r>
            <a:r>
              <a:rPr lang="en-US" sz="1600" dirty="0" err="1">
                <a:solidFill>
                  <a:schemeClr val="tx1">
                    <a:lumMod val="65000"/>
                    <a:lumOff val="35000"/>
                  </a:schemeClr>
                </a:solidFill>
              </a:rPr>
              <a:t>inclusifs</a:t>
            </a:r>
            <a:r>
              <a:rPr lang="en-US" sz="1600" dirty="0">
                <a:solidFill>
                  <a:schemeClr val="tx1">
                    <a:lumMod val="65000"/>
                    <a:lumOff val="35000"/>
                  </a:schemeClr>
                </a:solidFill>
              </a:rPr>
              <a:t>, </a:t>
            </a:r>
            <a:r>
              <a:rPr lang="en-US" sz="1600" dirty="0" err="1">
                <a:solidFill>
                  <a:schemeClr val="tx1">
                    <a:lumMod val="65000"/>
                    <a:lumOff val="35000"/>
                  </a:schemeClr>
                </a:solidFill>
              </a:rPr>
              <a:t>ludiques</a:t>
            </a:r>
            <a:r>
              <a:rPr lang="en-US" sz="1600" dirty="0">
                <a:solidFill>
                  <a:schemeClr val="tx1">
                    <a:lumMod val="65000"/>
                    <a:lumOff val="35000"/>
                  </a:schemeClr>
                </a:solidFill>
              </a:rPr>
              <a:t>, </a:t>
            </a:r>
            <a:r>
              <a:rPr lang="en-US" sz="1600" dirty="0" err="1">
                <a:solidFill>
                  <a:schemeClr val="tx1">
                    <a:lumMod val="65000"/>
                    <a:lumOff val="35000"/>
                  </a:schemeClr>
                </a:solidFill>
              </a:rPr>
              <a:t>autour</a:t>
            </a:r>
            <a:r>
              <a:rPr lang="en-US" sz="1600" dirty="0">
                <a:solidFill>
                  <a:schemeClr val="tx1">
                    <a:lumMod val="65000"/>
                    <a:lumOff val="35000"/>
                  </a:schemeClr>
                </a:solidFill>
              </a:rPr>
              <a:t> de la santé &amp; bien-</a:t>
            </a:r>
            <a:r>
              <a:rPr lang="en-US" sz="1600" dirty="0" err="1">
                <a:solidFill>
                  <a:schemeClr val="tx1">
                    <a:lumMod val="65000"/>
                    <a:lumOff val="35000"/>
                  </a:schemeClr>
                </a:solidFill>
              </a:rPr>
              <a:t>être</a:t>
            </a:r>
            <a:r>
              <a:rPr lang="en-US" sz="1600" dirty="0">
                <a:solidFill>
                  <a:schemeClr val="tx1">
                    <a:lumMod val="65000"/>
                    <a:lumOff val="35000"/>
                  </a:schemeClr>
                </a:solidFill>
              </a:rPr>
              <a:t> et temps </a:t>
            </a:r>
            <a:r>
              <a:rPr lang="en-US" sz="1600" dirty="0" err="1">
                <a:solidFill>
                  <a:schemeClr val="tx1">
                    <a:lumMod val="65000"/>
                    <a:lumOff val="35000"/>
                  </a:schemeClr>
                </a:solidFill>
              </a:rPr>
              <a:t>d’information</a:t>
            </a:r>
            <a:r>
              <a:rPr lang="en-US" sz="1600" dirty="0">
                <a:solidFill>
                  <a:schemeClr val="tx1">
                    <a:lumMod val="65000"/>
                    <a:lumOff val="35000"/>
                  </a:schemeClr>
                </a:solidFill>
              </a:rPr>
              <a:t>) et </a:t>
            </a:r>
            <a:r>
              <a:rPr lang="en-US" sz="1600" b="1" dirty="0" err="1">
                <a:solidFill>
                  <a:schemeClr val="tx1">
                    <a:lumMod val="65000"/>
                    <a:lumOff val="35000"/>
                  </a:schemeClr>
                </a:solidFill>
              </a:rPr>
              <a:t>l’accompagnement</a:t>
            </a:r>
            <a:r>
              <a:rPr lang="en-US" sz="1600" b="1" dirty="0">
                <a:solidFill>
                  <a:schemeClr val="tx1">
                    <a:lumMod val="65000"/>
                    <a:lumOff val="35000"/>
                  </a:schemeClr>
                </a:solidFill>
              </a:rPr>
              <a:t> pour </a:t>
            </a:r>
            <a:r>
              <a:rPr lang="en-US" sz="1600" b="1" dirty="0" err="1">
                <a:solidFill>
                  <a:schemeClr val="tx1">
                    <a:lumMod val="65000"/>
                    <a:lumOff val="35000"/>
                  </a:schemeClr>
                </a:solidFill>
              </a:rPr>
              <a:t>l’insertion</a:t>
            </a:r>
            <a:r>
              <a:rPr lang="en-US" sz="1600" b="1" dirty="0">
                <a:solidFill>
                  <a:schemeClr val="tx1">
                    <a:lumMod val="65000"/>
                    <a:lumOff val="35000"/>
                  </a:schemeClr>
                </a:solidFill>
              </a:rPr>
              <a:t> </a:t>
            </a:r>
            <a:r>
              <a:rPr lang="en-US" sz="1600" b="1" dirty="0" err="1">
                <a:solidFill>
                  <a:schemeClr val="tx1">
                    <a:lumMod val="65000"/>
                    <a:lumOff val="35000"/>
                  </a:schemeClr>
                </a:solidFill>
              </a:rPr>
              <a:t>professionnelle</a:t>
            </a:r>
            <a:r>
              <a:rPr lang="en-US" sz="1600" b="1" dirty="0">
                <a:solidFill>
                  <a:schemeClr val="tx1">
                    <a:lumMod val="65000"/>
                    <a:lumOff val="35000"/>
                  </a:schemeClr>
                </a:solidFill>
              </a:rPr>
              <a:t> </a:t>
            </a:r>
            <a:r>
              <a:rPr lang="en-US" sz="1600" dirty="0">
                <a:solidFill>
                  <a:schemeClr val="tx1">
                    <a:lumMod val="65000"/>
                    <a:lumOff val="35000"/>
                  </a:schemeClr>
                </a:solidFill>
              </a:rPr>
              <a:t>(on </a:t>
            </a:r>
            <a:r>
              <a:rPr lang="en-US" sz="1600" dirty="0" err="1">
                <a:solidFill>
                  <a:schemeClr val="tx1">
                    <a:lumMod val="65000"/>
                    <a:lumOff val="35000"/>
                  </a:schemeClr>
                </a:solidFill>
              </a:rPr>
              <a:t>peut</a:t>
            </a:r>
            <a:r>
              <a:rPr lang="en-US" sz="1600" dirty="0">
                <a:solidFill>
                  <a:schemeClr val="tx1">
                    <a:lumMod val="65000"/>
                    <a:lumOff val="35000"/>
                  </a:schemeClr>
                </a:solidFill>
              </a:rPr>
              <a:t> y </a:t>
            </a:r>
            <a:r>
              <a:rPr lang="en-US" sz="1600" dirty="0" err="1">
                <a:solidFill>
                  <a:schemeClr val="tx1">
                    <a:lumMod val="65000"/>
                    <a:lumOff val="35000"/>
                  </a:schemeClr>
                </a:solidFill>
              </a:rPr>
              <a:t>trouver</a:t>
            </a:r>
            <a:r>
              <a:rPr lang="en-US" sz="1600" dirty="0">
                <a:solidFill>
                  <a:schemeClr val="tx1">
                    <a:lumMod val="65000"/>
                    <a:lumOff val="35000"/>
                  </a:schemeClr>
                </a:solidFill>
              </a:rPr>
              <a:t> des conseils , des ateliers </a:t>
            </a:r>
            <a:r>
              <a:rPr lang="en-US" sz="1600" dirty="0" err="1">
                <a:solidFill>
                  <a:schemeClr val="tx1">
                    <a:lumMod val="65000"/>
                    <a:lumOff val="35000"/>
                  </a:schemeClr>
                </a:solidFill>
              </a:rPr>
              <a:t>informatiques</a:t>
            </a:r>
            <a:r>
              <a:rPr lang="en-US" sz="1600" dirty="0">
                <a:solidFill>
                  <a:schemeClr val="tx1">
                    <a:lumMod val="65000"/>
                    <a:lumOff val="35000"/>
                  </a:schemeClr>
                </a:solidFill>
              </a:rPr>
              <a:t> pour les </a:t>
            </a:r>
            <a:r>
              <a:rPr lang="en-US" sz="1600" dirty="0" err="1">
                <a:solidFill>
                  <a:schemeClr val="tx1">
                    <a:lumMod val="65000"/>
                    <a:lumOff val="35000"/>
                  </a:schemeClr>
                </a:solidFill>
              </a:rPr>
              <a:t>demandeurs</a:t>
            </a:r>
            <a:r>
              <a:rPr lang="en-US" sz="1600" dirty="0">
                <a:solidFill>
                  <a:schemeClr val="tx1">
                    <a:lumMod val="65000"/>
                    <a:lumOff val="35000"/>
                  </a:schemeClr>
                </a:solidFill>
              </a:rPr>
              <a:t> </a:t>
            </a:r>
            <a:r>
              <a:rPr lang="en-US" sz="1600" dirty="0" err="1">
                <a:solidFill>
                  <a:schemeClr val="tx1">
                    <a:lumMod val="65000"/>
                    <a:lumOff val="35000"/>
                  </a:schemeClr>
                </a:solidFill>
              </a:rPr>
              <a:t>d’emploi</a:t>
            </a:r>
            <a:r>
              <a:rPr lang="en-US" sz="1600" dirty="0">
                <a:solidFill>
                  <a:schemeClr val="tx1">
                    <a:lumMod val="65000"/>
                    <a:lumOff val="35000"/>
                  </a:schemeClr>
                </a:solidFill>
              </a:rPr>
              <a:t> et des modules API (ateliers </a:t>
            </a:r>
            <a:r>
              <a:rPr lang="en-US" sz="1600" dirty="0" err="1">
                <a:solidFill>
                  <a:schemeClr val="tx1">
                    <a:lumMod val="65000"/>
                    <a:lumOff val="35000"/>
                  </a:schemeClr>
                </a:solidFill>
              </a:rPr>
              <a:t>parcours</a:t>
            </a:r>
            <a:r>
              <a:rPr lang="en-US" sz="1600" dirty="0">
                <a:solidFill>
                  <a:schemeClr val="tx1">
                    <a:lumMod val="65000"/>
                    <a:lumOff val="35000"/>
                  </a:schemeClr>
                </a:solidFill>
              </a:rPr>
              <a:t> </a:t>
            </a:r>
            <a:r>
              <a:rPr lang="en-US" sz="1600" dirty="0" err="1">
                <a:solidFill>
                  <a:schemeClr val="tx1">
                    <a:lumMod val="65000"/>
                    <a:lumOff val="35000"/>
                  </a:schemeClr>
                </a:solidFill>
              </a:rPr>
              <a:t>d’insertion</a:t>
            </a:r>
            <a:r>
              <a:rPr lang="en-US" sz="1600" dirty="0">
                <a:solidFill>
                  <a:schemeClr val="tx1">
                    <a:lumMod val="65000"/>
                    <a:lumOff val="35000"/>
                  </a:schemeClr>
                </a:solidFill>
              </a:rPr>
              <a:t>) qui </a:t>
            </a:r>
            <a:r>
              <a:rPr lang="en-US" sz="1600" dirty="0" err="1">
                <a:solidFill>
                  <a:schemeClr val="tx1">
                    <a:lumMod val="65000"/>
                    <a:lumOff val="35000"/>
                  </a:schemeClr>
                </a:solidFill>
              </a:rPr>
              <a:t>contribuent</a:t>
            </a:r>
            <a:r>
              <a:rPr lang="en-US" sz="1600" dirty="0">
                <a:solidFill>
                  <a:schemeClr val="tx1">
                    <a:lumMod val="65000"/>
                    <a:lumOff val="35000"/>
                  </a:schemeClr>
                </a:solidFill>
              </a:rPr>
              <a:t> à </a:t>
            </a:r>
            <a:r>
              <a:rPr lang="en-US" sz="1600" dirty="0" err="1">
                <a:solidFill>
                  <a:schemeClr val="tx1">
                    <a:lumMod val="65000"/>
                    <a:lumOff val="35000"/>
                  </a:schemeClr>
                </a:solidFill>
              </a:rPr>
              <a:t>soutenir</a:t>
            </a:r>
            <a:r>
              <a:rPr lang="en-US" sz="1600" dirty="0">
                <a:solidFill>
                  <a:schemeClr val="tx1">
                    <a:lumMod val="65000"/>
                    <a:lumOff val="35000"/>
                  </a:schemeClr>
                </a:solidFill>
              </a:rPr>
              <a:t> les </a:t>
            </a:r>
            <a:r>
              <a:rPr lang="en-US" sz="1600" dirty="0" err="1">
                <a:solidFill>
                  <a:schemeClr val="tx1">
                    <a:lumMod val="65000"/>
                    <a:lumOff val="35000"/>
                  </a:schemeClr>
                </a:solidFill>
              </a:rPr>
              <a:t>bénéficiaires</a:t>
            </a:r>
            <a:r>
              <a:rPr lang="en-US" sz="1600" dirty="0">
                <a:solidFill>
                  <a:schemeClr val="tx1">
                    <a:lumMod val="65000"/>
                    <a:lumOff val="35000"/>
                  </a:schemeClr>
                </a:solidFill>
              </a:rPr>
              <a:t> du RSA dans </a:t>
            </a:r>
            <a:r>
              <a:rPr lang="en-US" sz="1600" dirty="0" err="1">
                <a:solidFill>
                  <a:schemeClr val="tx1">
                    <a:lumMod val="65000"/>
                    <a:lumOff val="35000"/>
                  </a:schemeClr>
                </a:solidFill>
              </a:rPr>
              <a:t>leur</a:t>
            </a:r>
            <a:r>
              <a:rPr lang="en-US" sz="1600" dirty="0">
                <a:solidFill>
                  <a:schemeClr val="tx1">
                    <a:lumMod val="65000"/>
                    <a:lumOff val="35000"/>
                  </a:schemeClr>
                </a:solidFill>
              </a:rPr>
              <a:t> </a:t>
            </a:r>
            <a:r>
              <a:rPr lang="en-US" sz="1600" dirty="0" err="1">
                <a:solidFill>
                  <a:schemeClr val="tx1">
                    <a:lumMod val="65000"/>
                    <a:lumOff val="35000"/>
                  </a:schemeClr>
                </a:solidFill>
              </a:rPr>
              <a:t>remobilisation</a:t>
            </a:r>
            <a:r>
              <a:rPr lang="en-US" sz="1600" dirty="0">
                <a:solidFill>
                  <a:schemeClr val="tx1">
                    <a:lumMod val="65000"/>
                    <a:lumOff val="35000"/>
                  </a:schemeClr>
                </a:solidFill>
              </a:rPr>
              <a:t> </a:t>
            </a:r>
            <a:r>
              <a:rPr lang="en-US" sz="1600" dirty="0" err="1">
                <a:solidFill>
                  <a:schemeClr val="tx1">
                    <a:lumMod val="65000"/>
                    <a:lumOff val="35000"/>
                  </a:schemeClr>
                </a:solidFill>
              </a:rPr>
              <a:t>vers</a:t>
            </a:r>
            <a:r>
              <a:rPr lang="en-US" sz="1600" dirty="0">
                <a:solidFill>
                  <a:schemeClr val="tx1">
                    <a:lumMod val="65000"/>
                    <a:lumOff val="35000"/>
                  </a:schemeClr>
                </a:solidFill>
              </a:rPr>
              <a:t> </a:t>
            </a:r>
            <a:r>
              <a:rPr lang="en-US" sz="1600" dirty="0" err="1">
                <a:solidFill>
                  <a:schemeClr val="tx1">
                    <a:lumMod val="65000"/>
                    <a:lumOff val="35000"/>
                  </a:schemeClr>
                </a:solidFill>
              </a:rPr>
              <a:t>l’emploi</a:t>
            </a:r>
            <a:r>
              <a:rPr lang="en-US" sz="1600" dirty="0">
                <a:solidFill>
                  <a:schemeClr val="tx1">
                    <a:lumMod val="65000"/>
                    <a:lumOff val="35000"/>
                  </a:schemeClr>
                </a:solidFill>
              </a:rPr>
              <a:t>. </a:t>
            </a:r>
          </a:p>
          <a:p>
            <a:pPr indent="-182880" algn="just" defTabSz="914400">
              <a:lnSpc>
                <a:spcPct val="90000"/>
              </a:lnSpc>
              <a:spcAft>
                <a:spcPts val="600"/>
              </a:spcAft>
              <a:buClr>
                <a:schemeClr val="accent1"/>
              </a:buClr>
              <a:buFont typeface="Wingdings 2" pitchFamily="18" charset="2"/>
              <a:buChar char=""/>
            </a:pPr>
            <a:r>
              <a:rPr lang="en-US" sz="1600" b="1" u="sng" dirty="0" err="1">
                <a:solidFill>
                  <a:schemeClr val="tx1">
                    <a:lumMod val="65000"/>
                    <a:lumOff val="35000"/>
                  </a:schemeClr>
                </a:solidFill>
              </a:rPr>
              <a:t>Objectifs</a:t>
            </a:r>
            <a:r>
              <a:rPr lang="en-US" sz="1600" dirty="0">
                <a:solidFill>
                  <a:schemeClr val="tx1">
                    <a:lumMod val="65000"/>
                    <a:lumOff val="35000"/>
                  </a:schemeClr>
                </a:solidFill>
              </a:rPr>
              <a:t> : L’ </a:t>
            </a:r>
            <a:r>
              <a:rPr lang="en-US" sz="1600" dirty="0" err="1">
                <a:solidFill>
                  <a:schemeClr val="tx1">
                    <a:lumMod val="65000"/>
                    <a:lumOff val="35000"/>
                  </a:schemeClr>
                </a:solidFill>
              </a:rPr>
              <a:t>objectif</a:t>
            </a:r>
            <a:r>
              <a:rPr lang="en-US" sz="1600" dirty="0">
                <a:solidFill>
                  <a:schemeClr val="tx1">
                    <a:lumMod val="65000"/>
                    <a:lumOff val="35000"/>
                  </a:schemeClr>
                </a:solidFill>
              </a:rPr>
              <a:t> </a:t>
            </a:r>
            <a:r>
              <a:rPr lang="en-US" sz="1600" dirty="0" err="1">
                <a:solidFill>
                  <a:schemeClr val="tx1">
                    <a:lumMod val="65000"/>
                    <a:lumOff val="35000"/>
                  </a:schemeClr>
                </a:solidFill>
              </a:rPr>
              <a:t>général</a:t>
            </a:r>
            <a:r>
              <a:rPr lang="en-US" sz="1600" dirty="0">
                <a:solidFill>
                  <a:schemeClr val="tx1">
                    <a:lumMod val="65000"/>
                    <a:lumOff val="35000"/>
                  </a:schemeClr>
                </a:solidFill>
              </a:rPr>
              <a:t> </a:t>
            </a:r>
            <a:r>
              <a:rPr lang="en-US" sz="1600" dirty="0" err="1">
                <a:solidFill>
                  <a:schemeClr val="tx1">
                    <a:lumMod val="65000"/>
                    <a:lumOff val="35000"/>
                  </a:schemeClr>
                </a:solidFill>
              </a:rPr>
              <a:t>est</a:t>
            </a:r>
            <a:r>
              <a:rPr lang="en-US" sz="1600" dirty="0">
                <a:solidFill>
                  <a:schemeClr val="tx1">
                    <a:lumMod val="65000"/>
                    <a:lumOff val="35000"/>
                  </a:schemeClr>
                </a:solidFill>
              </a:rPr>
              <a:t> </a:t>
            </a:r>
            <a:r>
              <a:rPr lang="en-US" sz="1600" dirty="0" err="1">
                <a:solidFill>
                  <a:schemeClr val="tx1">
                    <a:lumMod val="65000"/>
                    <a:lumOff val="35000"/>
                  </a:schemeClr>
                </a:solidFill>
              </a:rPr>
              <a:t>d’encourager</a:t>
            </a:r>
            <a:r>
              <a:rPr lang="en-US" sz="1600" dirty="0">
                <a:solidFill>
                  <a:schemeClr val="tx1">
                    <a:lumMod val="65000"/>
                    <a:lumOff val="35000"/>
                  </a:schemeClr>
                </a:solidFill>
              </a:rPr>
              <a:t> la </a:t>
            </a:r>
            <a:r>
              <a:rPr lang="en-US" sz="1600" dirty="0" err="1">
                <a:solidFill>
                  <a:schemeClr val="tx1">
                    <a:lumMod val="65000"/>
                    <a:lumOff val="35000"/>
                  </a:schemeClr>
                </a:solidFill>
              </a:rPr>
              <a:t>cohésion</a:t>
            </a:r>
            <a:r>
              <a:rPr lang="en-US" sz="1600" dirty="0">
                <a:solidFill>
                  <a:schemeClr val="tx1">
                    <a:lumMod val="65000"/>
                    <a:lumOff val="35000"/>
                  </a:schemeClr>
                </a:solidFill>
              </a:rPr>
              <a:t> </a:t>
            </a:r>
            <a:r>
              <a:rPr lang="en-US" sz="1600" dirty="0" err="1">
                <a:solidFill>
                  <a:schemeClr val="tx1">
                    <a:lumMod val="65000"/>
                    <a:lumOff val="35000"/>
                  </a:schemeClr>
                </a:solidFill>
              </a:rPr>
              <a:t>sociale</a:t>
            </a:r>
            <a:r>
              <a:rPr lang="en-US" sz="1600" dirty="0">
                <a:solidFill>
                  <a:schemeClr val="tx1">
                    <a:lumMod val="65000"/>
                    <a:lumOff val="35000"/>
                  </a:schemeClr>
                </a:solidFill>
              </a:rPr>
              <a:t>, le vivre ensemble </a:t>
            </a:r>
            <a:r>
              <a:rPr lang="en-US" sz="1600" dirty="0" err="1">
                <a:solidFill>
                  <a:schemeClr val="tx1">
                    <a:lumMod val="65000"/>
                    <a:lumOff val="35000"/>
                  </a:schemeClr>
                </a:solidFill>
              </a:rPr>
              <a:t>en</a:t>
            </a:r>
            <a:r>
              <a:rPr lang="en-US" sz="1600" dirty="0">
                <a:solidFill>
                  <a:schemeClr val="tx1">
                    <a:lumMod val="65000"/>
                    <a:lumOff val="35000"/>
                  </a:schemeClr>
                </a:solidFill>
              </a:rPr>
              <a:t> </a:t>
            </a:r>
            <a:r>
              <a:rPr lang="en-US" sz="1600" dirty="0" err="1">
                <a:solidFill>
                  <a:schemeClr val="tx1">
                    <a:lumMod val="65000"/>
                    <a:lumOff val="35000"/>
                  </a:schemeClr>
                </a:solidFill>
              </a:rPr>
              <a:t>favorisant</a:t>
            </a:r>
            <a:r>
              <a:rPr lang="en-US" sz="1600" dirty="0">
                <a:solidFill>
                  <a:schemeClr val="tx1">
                    <a:lumMod val="65000"/>
                    <a:lumOff val="35000"/>
                  </a:schemeClr>
                </a:solidFill>
              </a:rPr>
              <a:t> des </a:t>
            </a:r>
            <a:r>
              <a:rPr lang="en-US" sz="1600" dirty="0" err="1">
                <a:solidFill>
                  <a:schemeClr val="tx1">
                    <a:lumMod val="65000"/>
                    <a:lumOff val="35000"/>
                  </a:schemeClr>
                </a:solidFill>
              </a:rPr>
              <a:t>espaces</a:t>
            </a:r>
            <a:r>
              <a:rPr lang="en-US" sz="1600" dirty="0">
                <a:solidFill>
                  <a:schemeClr val="tx1">
                    <a:lumMod val="65000"/>
                    <a:lumOff val="35000"/>
                  </a:schemeClr>
                </a:solidFill>
              </a:rPr>
              <a:t> de rencontre - de partage - de travail </a:t>
            </a:r>
            <a:r>
              <a:rPr lang="en-US" sz="1600" dirty="0" err="1">
                <a:solidFill>
                  <a:schemeClr val="tx1">
                    <a:lumMod val="65000"/>
                    <a:lumOff val="35000"/>
                  </a:schemeClr>
                </a:solidFill>
              </a:rPr>
              <a:t>collaboratif</a:t>
            </a:r>
            <a:r>
              <a:rPr lang="en-US" sz="1600" dirty="0">
                <a:solidFill>
                  <a:schemeClr val="tx1">
                    <a:lumMod val="65000"/>
                    <a:lumOff val="35000"/>
                  </a:schemeClr>
                </a:solidFill>
              </a:rPr>
              <a:t> pour tout public (</a:t>
            </a:r>
            <a:r>
              <a:rPr lang="en-US" sz="1600" dirty="0" err="1">
                <a:solidFill>
                  <a:schemeClr val="tx1">
                    <a:lumMod val="65000"/>
                    <a:lumOff val="35000"/>
                  </a:schemeClr>
                </a:solidFill>
              </a:rPr>
              <a:t>demandeurs</a:t>
            </a:r>
            <a:r>
              <a:rPr lang="en-US" sz="1600" dirty="0">
                <a:solidFill>
                  <a:schemeClr val="tx1">
                    <a:lumMod val="65000"/>
                    <a:lumOff val="35000"/>
                  </a:schemeClr>
                </a:solidFill>
              </a:rPr>
              <a:t> </a:t>
            </a:r>
            <a:r>
              <a:rPr lang="en-US" sz="1600" dirty="0" err="1">
                <a:solidFill>
                  <a:schemeClr val="tx1">
                    <a:lumMod val="65000"/>
                    <a:lumOff val="35000"/>
                  </a:schemeClr>
                </a:solidFill>
              </a:rPr>
              <a:t>d’emploi</a:t>
            </a:r>
            <a:r>
              <a:rPr lang="en-US" sz="1600" dirty="0">
                <a:solidFill>
                  <a:schemeClr val="tx1">
                    <a:lumMod val="65000"/>
                    <a:lumOff val="35000"/>
                  </a:schemeClr>
                </a:solidFill>
              </a:rPr>
              <a:t>, BRSA, </a:t>
            </a:r>
            <a:r>
              <a:rPr lang="en-US" sz="1600" dirty="0" err="1">
                <a:solidFill>
                  <a:schemeClr val="tx1">
                    <a:lumMod val="65000"/>
                    <a:lumOff val="35000"/>
                  </a:schemeClr>
                </a:solidFill>
              </a:rPr>
              <a:t>travailleurs</a:t>
            </a:r>
            <a:r>
              <a:rPr lang="en-US" sz="1600" dirty="0">
                <a:solidFill>
                  <a:schemeClr val="tx1">
                    <a:lumMod val="65000"/>
                    <a:lumOff val="35000"/>
                  </a:schemeClr>
                </a:solidFill>
              </a:rPr>
              <a:t> </a:t>
            </a:r>
            <a:r>
              <a:rPr lang="en-US" sz="1600" dirty="0" err="1">
                <a:solidFill>
                  <a:schemeClr val="tx1">
                    <a:lumMod val="65000"/>
                    <a:lumOff val="35000"/>
                  </a:schemeClr>
                </a:solidFill>
              </a:rPr>
              <a:t>indépendants</a:t>
            </a:r>
            <a:r>
              <a:rPr lang="en-US" sz="1600" dirty="0">
                <a:solidFill>
                  <a:schemeClr val="tx1">
                    <a:lumMod val="65000"/>
                    <a:lumOff val="35000"/>
                  </a:schemeClr>
                </a:solidFill>
              </a:rPr>
              <a:t>, </a:t>
            </a:r>
            <a:r>
              <a:rPr lang="en-US" sz="1600" dirty="0" err="1">
                <a:solidFill>
                  <a:schemeClr val="tx1">
                    <a:lumMod val="65000"/>
                    <a:lumOff val="35000"/>
                  </a:schemeClr>
                </a:solidFill>
              </a:rPr>
              <a:t>salariés</a:t>
            </a:r>
            <a:r>
              <a:rPr lang="en-US" sz="1600" dirty="0">
                <a:solidFill>
                  <a:schemeClr val="tx1">
                    <a:lumMod val="65000"/>
                    <a:lumOff val="35000"/>
                  </a:schemeClr>
                </a:solidFill>
              </a:rPr>
              <a:t>, </a:t>
            </a:r>
            <a:r>
              <a:rPr lang="en-US" sz="1600" dirty="0" err="1">
                <a:solidFill>
                  <a:schemeClr val="tx1">
                    <a:lumMod val="65000"/>
                    <a:lumOff val="35000"/>
                  </a:schemeClr>
                </a:solidFill>
              </a:rPr>
              <a:t>étudiants</a:t>
            </a:r>
            <a:r>
              <a:rPr lang="en-US" sz="1600" dirty="0">
                <a:solidFill>
                  <a:schemeClr val="tx1">
                    <a:lumMod val="65000"/>
                    <a:lumOff val="35000"/>
                  </a:schemeClr>
                </a:solidFill>
              </a:rPr>
              <a:t>)…</a:t>
            </a:r>
          </a:p>
          <a:p>
            <a:pPr indent="-182880" algn="just" defTabSz="914400">
              <a:lnSpc>
                <a:spcPct val="90000"/>
              </a:lnSpc>
              <a:spcAft>
                <a:spcPts val="600"/>
              </a:spcAft>
              <a:buClr>
                <a:schemeClr val="accent1"/>
              </a:buClr>
              <a:buFont typeface="Wingdings 2" pitchFamily="18" charset="2"/>
              <a:buChar char=""/>
            </a:pPr>
            <a:endParaRPr lang="en-US" sz="1600" dirty="0">
              <a:solidFill>
                <a:schemeClr val="tx1">
                  <a:lumMod val="65000"/>
                  <a:lumOff val="35000"/>
                </a:schemeClr>
              </a:solidFill>
            </a:endParaRPr>
          </a:p>
          <a:p>
            <a:pPr indent="-182880" defTabSz="914400">
              <a:lnSpc>
                <a:spcPct val="90000"/>
              </a:lnSpc>
              <a:spcAft>
                <a:spcPts val="600"/>
              </a:spcAft>
              <a:buClr>
                <a:schemeClr val="accent1"/>
              </a:buClr>
              <a:buFont typeface="Wingdings 2" pitchFamily="18" charset="2"/>
              <a:buChar char=""/>
            </a:pPr>
            <a:endParaRPr lang="en-US" sz="1500" dirty="0">
              <a:solidFill>
                <a:schemeClr val="tx1">
                  <a:lumMod val="65000"/>
                  <a:lumOff val="35000"/>
                </a:schemeClr>
              </a:solidFill>
            </a:endParaRPr>
          </a:p>
          <a:p>
            <a:pPr indent="-182880" defTabSz="914400">
              <a:lnSpc>
                <a:spcPct val="90000"/>
              </a:lnSpc>
              <a:spcAft>
                <a:spcPts val="600"/>
              </a:spcAft>
              <a:buClr>
                <a:schemeClr val="accent1"/>
              </a:buClr>
              <a:buFont typeface="Wingdings 2" pitchFamily="18" charset="2"/>
              <a:buChar char=""/>
            </a:pPr>
            <a:endParaRPr lang="en-US" sz="1500" dirty="0">
              <a:solidFill>
                <a:schemeClr val="tx1">
                  <a:lumMod val="65000"/>
                  <a:lumOff val="35000"/>
                </a:schemeClr>
              </a:solidFill>
            </a:endParaRPr>
          </a:p>
        </p:txBody>
      </p:sp>
      <p:pic>
        <p:nvPicPr>
          <p:cNvPr id="8" name="Image 7">
            <a:extLst>
              <a:ext uri="{FF2B5EF4-FFF2-40B4-BE49-F238E27FC236}">
                <a16:creationId xmlns:a16="http://schemas.microsoft.com/office/drawing/2014/main" id="{91D96FF6-4582-4936-BA7B-7205C9863E3C}"/>
              </a:ext>
            </a:extLst>
          </p:cNvPr>
          <p:cNvPicPr>
            <a:picLocks noChangeAspect="1"/>
          </p:cNvPicPr>
          <p:nvPr/>
        </p:nvPicPr>
        <p:blipFill>
          <a:blip r:embed="rId2"/>
          <a:stretch>
            <a:fillRect/>
          </a:stretch>
        </p:blipFill>
        <p:spPr>
          <a:xfrm>
            <a:off x="4354989" y="4161453"/>
            <a:ext cx="6343757" cy="1918987"/>
          </a:xfrm>
          <a:prstGeom prst="rect">
            <a:avLst/>
          </a:prstGeom>
        </p:spPr>
      </p:pic>
      <p:sp>
        <p:nvSpPr>
          <p:cNvPr id="3" name="Espace réservé du pied de page 2">
            <a:extLst>
              <a:ext uri="{FF2B5EF4-FFF2-40B4-BE49-F238E27FC236}">
                <a16:creationId xmlns:a16="http://schemas.microsoft.com/office/drawing/2014/main" id="{DB012491-8A80-452E-824E-592E3711583B}"/>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fr-FR" kern="1200">
                <a:solidFill>
                  <a:schemeClr val="tx1">
                    <a:lumMod val="50000"/>
                    <a:lumOff val="50000"/>
                  </a:schemeClr>
                </a:solidFill>
                <a:latin typeface="+mn-lt"/>
                <a:ea typeface="+mn-ea"/>
                <a:cs typeface="+mn-cs"/>
              </a:rPr>
              <a:t>Les tiers-lieux une solution au problème de mobilité en GPe - CD 971/DIE/V MAGLOIRE 09/2022</a:t>
            </a:r>
            <a:endParaRPr lang="en-US" kern="1200" dirty="0">
              <a:solidFill>
                <a:schemeClr val="tx1">
                  <a:lumMod val="50000"/>
                  <a:lumOff val="50000"/>
                </a:schemeClr>
              </a:solidFill>
              <a:latin typeface="+mn-lt"/>
              <a:ea typeface="+mn-ea"/>
              <a:cs typeface="+mn-cs"/>
            </a:endParaRPr>
          </a:p>
        </p:txBody>
      </p:sp>
      <p:sp>
        <p:nvSpPr>
          <p:cNvPr id="5" name="Espace réservé du numéro de diapositive 4">
            <a:extLst>
              <a:ext uri="{FF2B5EF4-FFF2-40B4-BE49-F238E27FC236}">
                <a16:creationId xmlns:a16="http://schemas.microsoft.com/office/drawing/2014/main" id="{E5E44658-BB27-4066-84DA-FFB68B750CC8}"/>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23</a:t>
            </a:fld>
            <a:endParaRPr lang="en-US" b="1" kern="1200" dirty="0">
              <a:solidFill>
                <a:schemeClr val="accent1"/>
              </a:solidFill>
              <a:latin typeface="+mn-lt"/>
              <a:ea typeface="+mn-ea"/>
              <a:cs typeface="+mn-cs"/>
            </a:endParaRPr>
          </a:p>
        </p:txBody>
      </p:sp>
    </p:spTree>
    <p:extLst>
      <p:ext uri="{BB962C8B-B14F-4D97-AF65-F5344CB8AC3E}">
        <p14:creationId xmlns:p14="http://schemas.microsoft.com/office/powerpoint/2010/main" val="3578533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46EB1E2-B875-49B8-B84D-A7DCA7695237}"/>
              </a:ext>
            </a:extLst>
          </p:cNvPr>
          <p:cNvSpPr>
            <a:spLocks noGrp="1"/>
          </p:cNvSpPr>
          <p:nvPr>
            <p:ph type="title"/>
          </p:nvPr>
        </p:nvSpPr>
        <p:spPr/>
        <p:txBody>
          <a:bodyPr/>
          <a:lstStyle/>
          <a:p>
            <a:br>
              <a:rPr lang="fr-FR" dirty="0"/>
            </a:br>
            <a:r>
              <a:rPr lang="fr-FR" dirty="0"/>
              <a:t>CKB</a:t>
            </a:r>
            <a:br>
              <a:rPr lang="fr-FR" dirty="0"/>
            </a:br>
            <a:r>
              <a:rPr lang="fr-FR" dirty="0"/>
              <a:t>Les Ateliers Parcours d’Insertion</a:t>
            </a:r>
          </a:p>
        </p:txBody>
      </p:sp>
      <p:graphicFrame>
        <p:nvGraphicFramePr>
          <p:cNvPr id="7" name="Espace réservé du contenu 6">
            <a:extLst>
              <a:ext uri="{FF2B5EF4-FFF2-40B4-BE49-F238E27FC236}">
                <a16:creationId xmlns:a16="http://schemas.microsoft.com/office/drawing/2014/main" id="{ACCD3F66-CCE5-457A-8040-A52EC3F2A02C}"/>
              </a:ext>
            </a:extLst>
          </p:cNvPr>
          <p:cNvGraphicFramePr>
            <a:graphicFrameLocks noGrp="1"/>
          </p:cNvGraphicFramePr>
          <p:nvPr>
            <p:ph idx="1"/>
            <p:extLst>
              <p:ext uri="{D42A27DB-BD31-4B8C-83A1-F6EECF244321}">
                <p14:modId xmlns:p14="http://schemas.microsoft.com/office/powerpoint/2010/main" val="148256492"/>
              </p:ext>
            </p:extLst>
          </p:nvPr>
        </p:nvGraphicFramePr>
        <p:xfrm>
          <a:off x="3869268" y="808381"/>
          <a:ext cx="7294032" cy="5313017"/>
        </p:xfrm>
        <a:graphic>
          <a:graphicData uri="http://schemas.openxmlformats.org/drawingml/2006/table">
            <a:tbl>
              <a:tblPr>
                <a:tableStyleId>{5C22544A-7EE6-4342-B048-85BDC9FD1C3A}</a:tableStyleId>
              </a:tblPr>
              <a:tblGrid>
                <a:gridCol w="1737455">
                  <a:extLst>
                    <a:ext uri="{9D8B030D-6E8A-4147-A177-3AD203B41FA5}">
                      <a16:colId xmlns:a16="http://schemas.microsoft.com/office/drawing/2014/main" val="1034490077"/>
                    </a:ext>
                  </a:extLst>
                </a:gridCol>
                <a:gridCol w="1852192">
                  <a:extLst>
                    <a:ext uri="{9D8B030D-6E8A-4147-A177-3AD203B41FA5}">
                      <a16:colId xmlns:a16="http://schemas.microsoft.com/office/drawing/2014/main" val="2854011927"/>
                    </a:ext>
                  </a:extLst>
                </a:gridCol>
                <a:gridCol w="2393098">
                  <a:extLst>
                    <a:ext uri="{9D8B030D-6E8A-4147-A177-3AD203B41FA5}">
                      <a16:colId xmlns:a16="http://schemas.microsoft.com/office/drawing/2014/main" val="3520592440"/>
                    </a:ext>
                  </a:extLst>
                </a:gridCol>
                <a:gridCol w="1311287">
                  <a:extLst>
                    <a:ext uri="{9D8B030D-6E8A-4147-A177-3AD203B41FA5}">
                      <a16:colId xmlns:a16="http://schemas.microsoft.com/office/drawing/2014/main" val="1243175106"/>
                    </a:ext>
                  </a:extLst>
                </a:gridCol>
              </a:tblGrid>
              <a:tr h="1066628">
                <a:tc>
                  <a:txBody>
                    <a:bodyPr/>
                    <a:lstStyle/>
                    <a:p>
                      <a:pPr algn="ctr" fontAlgn="ctr"/>
                      <a:r>
                        <a:rPr lang="fr-FR" sz="1000" u="none" strike="noStrike">
                          <a:effectLst/>
                        </a:rPr>
                        <a:t>Lever les Freins à l'Emploi.</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Big up, je protège l'environnement</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Big up, je protège l'environnement</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6</a:t>
                      </a:r>
                      <a:endParaRPr lang="fr-FR"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42693614"/>
                  </a:ext>
                </a:extLst>
              </a:tr>
              <a:tr h="1066628">
                <a:tc>
                  <a:txBody>
                    <a:bodyPr/>
                    <a:lstStyle/>
                    <a:p>
                      <a:pPr algn="ctr" fontAlgn="ctr"/>
                      <a:r>
                        <a:rPr lang="fr-FR" sz="1000" u="none" strike="noStrike">
                          <a:effectLst/>
                        </a:rPr>
                        <a:t>Lever les Freins à l'Emploi.</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Remobilisé, je deviens professionnel</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Remobilisé, je deviens professionnel</a:t>
                      </a:r>
                      <a:endParaRPr lang="fr-FR"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6</a:t>
                      </a:r>
                      <a:endParaRPr lang="fr-FR"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02260138"/>
                  </a:ext>
                </a:extLst>
              </a:tr>
              <a:tr h="1066628">
                <a:tc>
                  <a:txBody>
                    <a:bodyPr/>
                    <a:lstStyle/>
                    <a:p>
                      <a:pPr algn="ctr" fontAlgn="ctr"/>
                      <a:r>
                        <a:rPr lang="fr-FR" sz="1000" u="none" strike="noStrike">
                          <a:effectLst/>
                        </a:rPr>
                        <a:t>Lever les Freins à l'Emploi.</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Je mange, je bouge</a:t>
                      </a:r>
                      <a:endParaRPr lang="fr-FR"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Je mange, je bouge</a:t>
                      </a:r>
                      <a:endParaRPr lang="fr-FR"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6</a:t>
                      </a:r>
                      <a:endParaRPr lang="fr-FR"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03159186"/>
                  </a:ext>
                </a:extLst>
              </a:tr>
              <a:tr h="1066628">
                <a:tc>
                  <a:txBody>
                    <a:bodyPr/>
                    <a:lstStyle/>
                    <a:p>
                      <a:pPr algn="ctr" fontAlgn="ctr"/>
                      <a:r>
                        <a:rPr lang="fr-FR" sz="1000" u="none" strike="noStrike">
                          <a:effectLst/>
                        </a:rPr>
                        <a:t>Lever les Freins à l'Emploi.</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Je prends soin de ma santé</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Je prends soin de ma santé</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6</a:t>
                      </a:r>
                      <a:endParaRPr lang="fr-FR"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12845036"/>
                  </a:ext>
                </a:extLst>
              </a:tr>
              <a:tr h="1046505">
                <a:tc>
                  <a:txBody>
                    <a:bodyPr/>
                    <a:lstStyle/>
                    <a:p>
                      <a:pPr algn="ctr" fontAlgn="ctr"/>
                      <a:r>
                        <a:rPr lang="fr-FR" sz="1000" u="none" strike="noStrike">
                          <a:effectLst/>
                        </a:rPr>
                        <a:t>Lever les Freins à l'Emploi.</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Consommacteur, je gère</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Consommacteur, je gère</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6</a:t>
                      </a:r>
                      <a:endParaRPr lang="fr-FR"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39780255"/>
                  </a:ext>
                </a:extLst>
              </a:tr>
            </a:tbl>
          </a:graphicData>
        </a:graphic>
      </p:graphicFrame>
      <p:sp>
        <p:nvSpPr>
          <p:cNvPr id="4" name="Espace réservé du numéro de diapositive 3">
            <a:extLst>
              <a:ext uri="{FF2B5EF4-FFF2-40B4-BE49-F238E27FC236}">
                <a16:creationId xmlns:a16="http://schemas.microsoft.com/office/drawing/2014/main" id="{D96A2B0A-43BE-4196-9E94-6EAAA51ADF4F}"/>
              </a:ext>
            </a:extLst>
          </p:cNvPr>
          <p:cNvSpPr>
            <a:spLocks noGrp="1"/>
          </p:cNvSpPr>
          <p:nvPr>
            <p:ph type="sldNum" sz="quarter" idx="12"/>
          </p:nvPr>
        </p:nvSpPr>
        <p:spPr/>
        <p:txBody>
          <a:bodyPr/>
          <a:lstStyle/>
          <a:p>
            <a:fld id="{4FAB73BC-B049-4115-A692-8D63A059BFB8}" type="slidenum">
              <a:rPr lang="en-US" smtClean="0"/>
              <a:pPr/>
              <a:t>24</a:t>
            </a:fld>
            <a:endParaRPr lang="en-US" dirty="0"/>
          </a:p>
        </p:txBody>
      </p:sp>
      <p:pic>
        <p:nvPicPr>
          <p:cNvPr id="9" name="Image 8">
            <a:extLst>
              <a:ext uri="{FF2B5EF4-FFF2-40B4-BE49-F238E27FC236}">
                <a16:creationId xmlns:a16="http://schemas.microsoft.com/office/drawing/2014/main" id="{461FC14C-E5EC-4673-8DB4-7C203D3BB1CA}"/>
              </a:ext>
            </a:extLst>
          </p:cNvPr>
          <p:cNvPicPr>
            <a:picLocks noChangeAspect="1"/>
          </p:cNvPicPr>
          <p:nvPr/>
        </p:nvPicPr>
        <p:blipFill>
          <a:blip r:embed="rId2"/>
          <a:stretch>
            <a:fillRect/>
          </a:stretch>
        </p:blipFill>
        <p:spPr>
          <a:xfrm>
            <a:off x="718929" y="808381"/>
            <a:ext cx="1729409" cy="1729409"/>
          </a:xfrm>
          <a:prstGeom prst="rect">
            <a:avLst/>
          </a:prstGeom>
        </p:spPr>
      </p:pic>
      <p:sp>
        <p:nvSpPr>
          <p:cNvPr id="2" name="Espace réservé du pied de page 1">
            <a:extLst>
              <a:ext uri="{FF2B5EF4-FFF2-40B4-BE49-F238E27FC236}">
                <a16:creationId xmlns:a16="http://schemas.microsoft.com/office/drawing/2014/main" id="{7DB351E6-8A81-4C3F-8AF0-ED4E4D9F4E80}"/>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Tree>
    <p:extLst>
      <p:ext uri="{BB962C8B-B14F-4D97-AF65-F5344CB8AC3E}">
        <p14:creationId xmlns:p14="http://schemas.microsoft.com/office/powerpoint/2010/main" val="2145680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716028-1931-4690-99DD-C9C278EAB73F}"/>
              </a:ext>
            </a:extLst>
          </p:cNvPr>
          <p:cNvSpPr>
            <a:spLocks noGrp="1"/>
          </p:cNvSpPr>
          <p:nvPr>
            <p:ph type="title"/>
          </p:nvPr>
        </p:nvSpPr>
        <p:spPr/>
        <p:txBody>
          <a:bodyPr/>
          <a:lstStyle/>
          <a:p>
            <a:r>
              <a:rPr lang="fr-FR" dirty="0"/>
              <a:t>Association Le Nouveau Mode</a:t>
            </a:r>
          </a:p>
        </p:txBody>
      </p:sp>
      <p:sp>
        <p:nvSpPr>
          <p:cNvPr id="3" name="ZoneTexte 2">
            <a:extLst>
              <a:ext uri="{FF2B5EF4-FFF2-40B4-BE49-F238E27FC236}">
                <a16:creationId xmlns:a16="http://schemas.microsoft.com/office/drawing/2014/main" id="{3B3A2654-F8C7-4BBF-8942-06179A1FDA4F}"/>
              </a:ext>
            </a:extLst>
          </p:cNvPr>
          <p:cNvSpPr txBox="1"/>
          <p:nvPr/>
        </p:nvSpPr>
        <p:spPr>
          <a:xfrm>
            <a:off x="8453425" y="2089642"/>
            <a:ext cx="1962783" cy="1200329"/>
          </a:xfrm>
          <a:prstGeom prst="rect">
            <a:avLst/>
          </a:prstGeom>
          <a:noFill/>
        </p:spPr>
        <p:txBody>
          <a:bodyPr wrap="square" rtlCol="0">
            <a:spAutoFit/>
          </a:bodyPr>
          <a:lstStyle/>
          <a:p>
            <a:pPr algn="ctr"/>
            <a:r>
              <a:rPr lang="fr-FR" sz="3600" dirty="0"/>
              <a:t>L’ADMERANE</a:t>
            </a:r>
          </a:p>
        </p:txBody>
      </p:sp>
      <p:sp>
        <p:nvSpPr>
          <p:cNvPr id="5" name="Espace réservé du numéro de diapositive 4">
            <a:extLst>
              <a:ext uri="{FF2B5EF4-FFF2-40B4-BE49-F238E27FC236}">
                <a16:creationId xmlns:a16="http://schemas.microsoft.com/office/drawing/2014/main" id="{F9A58A3C-5CC2-480C-969B-1878DD88E057}"/>
              </a:ext>
            </a:extLst>
          </p:cNvPr>
          <p:cNvSpPr>
            <a:spLocks noGrp="1"/>
          </p:cNvSpPr>
          <p:nvPr>
            <p:ph type="sldNum" sz="quarter" idx="12"/>
          </p:nvPr>
        </p:nvSpPr>
        <p:spPr/>
        <p:txBody>
          <a:bodyPr/>
          <a:lstStyle/>
          <a:p>
            <a:fld id="{4FAB73BC-B049-4115-A692-8D63A059BFB8}" type="slidenum">
              <a:rPr lang="en-US" smtClean="0"/>
              <a:pPr/>
              <a:t>25</a:t>
            </a:fld>
            <a:endParaRPr lang="en-US" dirty="0"/>
          </a:p>
        </p:txBody>
      </p:sp>
      <p:pic>
        <p:nvPicPr>
          <p:cNvPr id="2050" name="Picture 2" descr="Peut être une image de 2 personnes et texte qui dit ’INNOVATION &amp; ECOFRIENDLY ECOF L'ADMERANE SPACE CREATIVE’">
            <a:extLst>
              <a:ext uri="{FF2B5EF4-FFF2-40B4-BE49-F238E27FC236}">
                <a16:creationId xmlns:a16="http://schemas.microsoft.com/office/drawing/2014/main" id="{6645F2A3-B853-48B5-94BE-F86A1B335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609" y="1355668"/>
            <a:ext cx="8152189" cy="4601183"/>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D4A843AD-AF3E-47EA-82B1-60EA4E743446}"/>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Tree>
    <p:extLst>
      <p:ext uri="{BB962C8B-B14F-4D97-AF65-F5344CB8AC3E}">
        <p14:creationId xmlns:p14="http://schemas.microsoft.com/office/powerpoint/2010/main" val="1510249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FFDC86E-392B-8542-9EB0-340FC31094A1}"/>
              </a:ext>
            </a:extLst>
          </p:cNvPr>
          <p:cNvSpPr>
            <a:spLocks noGrp="1"/>
          </p:cNvSpPr>
          <p:nvPr>
            <p:ph type="sldNum" sz="quarter" idx="12"/>
          </p:nvPr>
        </p:nvSpPr>
        <p:spPr/>
        <p:txBody>
          <a:bodyPr/>
          <a:lstStyle/>
          <a:p>
            <a:fld id="{4FAB73BC-B049-4115-A692-8D63A059BFB8}" type="slidenum">
              <a:rPr lang="en-US" smtClean="0"/>
              <a:pPr/>
              <a:t>26</a:t>
            </a:fld>
            <a:endParaRPr lang="en-US" dirty="0"/>
          </a:p>
        </p:txBody>
      </p:sp>
      <p:sp>
        <p:nvSpPr>
          <p:cNvPr id="5" name="ZoneTexte 4">
            <a:extLst>
              <a:ext uri="{FF2B5EF4-FFF2-40B4-BE49-F238E27FC236}">
                <a16:creationId xmlns:a16="http://schemas.microsoft.com/office/drawing/2014/main" id="{A815D5F5-DBDB-7942-9BE9-28BF454CE250}"/>
              </a:ext>
            </a:extLst>
          </p:cNvPr>
          <p:cNvSpPr txBox="1"/>
          <p:nvPr/>
        </p:nvSpPr>
        <p:spPr>
          <a:xfrm>
            <a:off x="3517580" y="1276237"/>
            <a:ext cx="8029801" cy="3816429"/>
          </a:xfrm>
          <a:prstGeom prst="rect">
            <a:avLst/>
          </a:prstGeom>
          <a:noFill/>
        </p:spPr>
        <p:txBody>
          <a:bodyPr wrap="square" rtlCol="0">
            <a:spAutoFit/>
          </a:bodyPr>
          <a:lstStyle/>
          <a:p>
            <a:r>
              <a:rPr lang="fr-FR" b="1" dirty="0"/>
              <a:t>PRESENTATION</a:t>
            </a:r>
            <a:r>
              <a:rPr lang="fr-FR" sz="1600" b="1" dirty="0"/>
              <a:t> </a:t>
            </a:r>
          </a:p>
          <a:p>
            <a:endParaRPr lang="fr-FR" sz="1600" dirty="0"/>
          </a:p>
          <a:p>
            <a:pPr algn="just"/>
            <a:r>
              <a:rPr lang="fr-FR" sz="1600" dirty="0"/>
              <a:t>Le tiers lieu L’ADMERANE, Creative </a:t>
            </a:r>
            <a:r>
              <a:rPr lang="fr-FR" sz="1600" dirty="0" err="1"/>
              <a:t>Space</a:t>
            </a:r>
            <a:r>
              <a:rPr lang="fr-FR" sz="1600" dirty="0"/>
              <a:t>  est un espace de travail partagé dédié à la mode innovante et écoresponsable. Ce projet est porté par l’association « LE NOUVEAU MODE ».. Objectifs : Transmettre et partager les savoirs traditionnels- Transformer- Recycler-Se former-Innover-Concrétiser ses projets-Imaginer le textile de demain- Réseauter avec tous les publics, notamment les plus éloignés de l’emploi .</a:t>
            </a:r>
          </a:p>
          <a:p>
            <a:endParaRPr lang="fr-FR" sz="1600" dirty="0"/>
          </a:p>
          <a:p>
            <a:endParaRPr lang="fr-FR" sz="1600" dirty="0"/>
          </a:p>
          <a:p>
            <a:pPr algn="just"/>
            <a:r>
              <a:rPr lang="fr-FR" sz="1600" dirty="0"/>
              <a:t>Le tiers-lieu est installé dans un ancien réfectoire scolaire situé  à l’îlet Pérou, mis à disposition par la Commune de Capesterre-Belle-Eau, qui a réalisé une partie des travaux de réhabilitation du site.</a:t>
            </a:r>
          </a:p>
          <a:p>
            <a:pPr algn="just"/>
            <a:endParaRPr lang="fr-FR" sz="1600" dirty="0"/>
          </a:p>
          <a:p>
            <a:pPr algn="just"/>
            <a:endParaRPr lang="fr-FR" sz="1600" b="1" dirty="0">
              <a:latin typeface="Helvetica LT Std" panose="020B0504020202020204" pitchFamily="34" charset="0"/>
            </a:endParaRPr>
          </a:p>
          <a:p>
            <a:endParaRPr lang="fr-FR" sz="1600" dirty="0"/>
          </a:p>
        </p:txBody>
      </p:sp>
      <p:sp>
        <p:nvSpPr>
          <p:cNvPr id="6" name="Titre 1">
            <a:extLst>
              <a:ext uri="{FF2B5EF4-FFF2-40B4-BE49-F238E27FC236}">
                <a16:creationId xmlns:a16="http://schemas.microsoft.com/office/drawing/2014/main" id="{59C37B20-B7FE-174C-AF83-A33D5D26B39E}"/>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fr-FR" dirty="0"/>
              <a:t>Association </a:t>
            </a:r>
          </a:p>
          <a:p>
            <a:r>
              <a:rPr lang="fr-FR" dirty="0"/>
              <a:t>Le Nouveau Mode</a:t>
            </a:r>
          </a:p>
        </p:txBody>
      </p:sp>
      <p:sp>
        <p:nvSpPr>
          <p:cNvPr id="2" name="Espace réservé du pied de page 1">
            <a:extLst>
              <a:ext uri="{FF2B5EF4-FFF2-40B4-BE49-F238E27FC236}">
                <a16:creationId xmlns:a16="http://schemas.microsoft.com/office/drawing/2014/main" id="{9B3E2FF4-E46D-4FB9-96A8-74EEED0721F9}"/>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Tree>
    <p:extLst>
      <p:ext uri="{BB962C8B-B14F-4D97-AF65-F5344CB8AC3E}">
        <p14:creationId xmlns:p14="http://schemas.microsoft.com/office/powerpoint/2010/main" val="111132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72A8B-6A8C-410D-B322-55A47EA59CEC}"/>
              </a:ext>
            </a:extLst>
          </p:cNvPr>
          <p:cNvSpPr>
            <a:spLocks noGrp="1"/>
          </p:cNvSpPr>
          <p:nvPr>
            <p:ph type="title"/>
          </p:nvPr>
        </p:nvSpPr>
        <p:spPr/>
        <p:txBody>
          <a:bodyPr/>
          <a:lstStyle/>
          <a:p>
            <a:r>
              <a:rPr lang="fr-FR" dirty="0"/>
              <a:t>Réalisation et impact</a:t>
            </a:r>
          </a:p>
        </p:txBody>
      </p:sp>
      <p:graphicFrame>
        <p:nvGraphicFramePr>
          <p:cNvPr id="6" name="Espace réservé du contenu 5">
            <a:extLst>
              <a:ext uri="{FF2B5EF4-FFF2-40B4-BE49-F238E27FC236}">
                <a16:creationId xmlns:a16="http://schemas.microsoft.com/office/drawing/2014/main" id="{55614F15-1FF6-4905-988D-2FE0EC349252}"/>
              </a:ext>
            </a:extLst>
          </p:cNvPr>
          <p:cNvGraphicFramePr>
            <a:graphicFrameLocks noGrp="1"/>
          </p:cNvGraphicFramePr>
          <p:nvPr>
            <p:ph idx="1"/>
            <p:extLst>
              <p:ext uri="{D42A27DB-BD31-4B8C-83A1-F6EECF244321}">
                <p14:modId xmlns:p14="http://schemas.microsoft.com/office/powerpoint/2010/main" val="4175443978"/>
              </p:ext>
            </p:extLst>
          </p:nvPr>
        </p:nvGraphicFramePr>
        <p:xfrm>
          <a:off x="3644348" y="3298768"/>
          <a:ext cx="8044068" cy="3057581"/>
        </p:xfrm>
        <a:graphic>
          <a:graphicData uri="http://schemas.openxmlformats.org/drawingml/2006/table">
            <a:tbl>
              <a:tblPr>
                <a:tableStyleId>{5C22544A-7EE6-4342-B048-85BDC9FD1C3A}</a:tableStyleId>
              </a:tblPr>
              <a:tblGrid>
                <a:gridCol w="1916115">
                  <a:extLst>
                    <a:ext uri="{9D8B030D-6E8A-4147-A177-3AD203B41FA5}">
                      <a16:colId xmlns:a16="http://schemas.microsoft.com/office/drawing/2014/main" val="1507547956"/>
                    </a:ext>
                  </a:extLst>
                </a:gridCol>
                <a:gridCol w="2042651">
                  <a:extLst>
                    <a:ext uri="{9D8B030D-6E8A-4147-A177-3AD203B41FA5}">
                      <a16:colId xmlns:a16="http://schemas.microsoft.com/office/drawing/2014/main" val="665889617"/>
                    </a:ext>
                  </a:extLst>
                </a:gridCol>
                <a:gridCol w="2639178">
                  <a:extLst>
                    <a:ext uri="{9D8B030D-6E8A-4147-A177-3AD203B41FA5}">
                      <a16:colId xmlns:a16="http://schemas.microsoft.com/office/drawing/2014/main" val="1645722983"/>
                    </a:ext>
                  </a:extLst>
                </a:gridCol>
                <a:gridCol w="1446124">
                  <a:extLst>
                    <a:ext uri="{9D8B030D-6E8A-4147-A177-3AD203B41FA5}">
                      <a16:colId xmlns:a16="http://schemas.microsoft.com/office/drawing/2014/main" val="3224411149"/>
                    </a:ext>
                  </a:extLst>
                </a:gridCol>
              </a:tblGrid>
              <a:tr h="1057419">
                <a:tc>
                  <a:txBody>
                    <a:bodyPr/>
                    <a:lstStyle/>
                    <a:p>
                      <a:pPr algn="ctr" fontAlgn="ctr"/>
                      <a:r>
                        <a:rPr lang="fr-FR" sz="1000" u="none" strike="noStrike">
                          <a:effectLst/>
                        </a:rPr>
                        <a:t>Lever les Freins à l'Emploi.</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J'apprends à maitriser les NTIC</a:t>
                      </a:r>
                      <a:endParaRPr lang="fr-FR"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Mieux maitriser son environnement digital</a:t>
                      </a:r>
                      <a:endParaRPr lang="fr-FR"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6</a:t>
                      </a:r>
                      <a:endParaRPr lang="fr-FR"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00487705"/>
                  </a:ext>
                </a:extLst>
              </a:tr>
              <a:tr h="1009605">
                <a:tc>
                  <a:txBody>
                    <a:bodyPr/>
                    <a:lstStyle/>
                    <a:p>
                      <a:pPr algn="ctr" fontAlgn="ctr"/>
                      <a:r>
                        <a:rPr lang="fr-FR" sz="1000" u="none" strike="noStrike" dirty="0">
                          <a:effectLst/>
                        </a:rPr>
                        <a:t>Lever les Freins à l'Emploi.</a:t>
                      </a:r>
                      <a:endParaRPr lang="fr-FR"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A les actions pour lever les freins à l'emploi</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Réemploi recyclage et écoconception</a:t>
                      </a:r>
                      <a:endParaRPr lang="fr-FR"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6</a:t>
                      </a:r>
                      <a:endParaRPr lang="fr-FR"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29266301"/>
                  </a:ext>
                </a:extLst>
              </a:tr>
              <a:tr h="990557">
                <a:tc>
                  <a:txBody>
                    <a:bodyPr/>
                    <a:lstStyle/>
                    <a:p>
                      <a:pPr algn="ctr" fontAlgn="ctr"/>
                      <a:r>
                        <a:rPr lang="fr-FR" sz="1000" u="none" strike="noStrike" dirty="0">
                          <a:effectLst/>
                        </a:rPr>
                        <a:t> Accompagnement Professionnel Spécialisé</a:t>
                      </a:r>
                      <a:endParaRPr lang="fr-FR"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a:effectLst/>
                        </a:rPr>
                        <a:t> Les actions d'accompagnement professionnel spécialisé</a:t>
                      </a:r>
                      <a:endParaRPr lang="fr-FR"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Découverte des métiers de la couture</a:t>
                      </a:r>
                      <a:endParaRPr lang="fr-FR"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fr-FR" sz="1000" u="none" strike="noStrike" dirty="0">
                          <a:effectLst/>
                        </a:rPr>
                        <a:t>6</a:t>
                      </a:r>
                      <a:endParaRPr lang="fr-FR"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38910146"/>
                  </a:ext>
                </a:extLst>
              </a:tr>
            </a:tbl>
          </a:graphicData>
        </a:graphic>
      </p:graphicFrame>
      <p:sp>
        <p:nvSpPr>
          <p:cNvPr id="4" name="Espace réservé du numéro de diapositive 3">
            <a:extLst>
              <a:ext uri="{FF2B5EF4-FFF2-40B4-BE49-F238E27FC236}">
                <a16:creationId xmlns:a16="http://schemas.microsoft.com/office/drawing/2014/main" id="{75BBC94C-93AF-428F-B1F9-49A5041FFF1D}"/>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
        <p:nvSpPr>
          <p:cNvPr id="8" name="ZoneTexte 7">
            <a:extLst>
              <a:ext uri="{FF2B5EF4-FFF2-40B4-BE49-F238E27FC236}">
                <a16:creationId xmlns:a16="http://schemas.microsoft.com/office/drawing/2014/main" id="{80117146-B38A-4630-994A-CA48ABAE05DB}"/>
              </a:ext>
            </a:extLst>
          </p:cNvPr>
          <p:cNvSpPr txBox="1"/>
          <p:nvPr/>
        </p:nvSpPr>
        <p:spPr>
          <a:xfrm>
            <a:off x="3485322" y="631843"/>
            <a:ext cx="8203094" cy="2862322"/>
          </a:xfrm>
          <a:prstGeom prst="rect">
            <a:avLst/>
          </a:prstGeom>
          <a:noFill/>
        </p:spPr>
        <p:txBody>
          <a:bodyPr wrap="square" rtlCol="0">
            <a:spAutoFit/>
          </a:bodyPr>
          <a:lstStyle/>
          <a:p>
            <a:r>
              <a:rPr lang="fr-FR" dirty="0"/>
              <a:t>Le Nouveau mode a mis en œuvre des ateliers Parcours d’Insertion en faveur de bénéficiaires du RSA, suite à l’appel à projet lancé par le Département.</a:t>
            </a:r>
          </a:p>
          <a:p>
            <a:pPr algn="just"/>
            <a:r>
              <a:rPr lang="fr-FR" dirty="0"/>
              <a:t>La mise en œuvre des ateliers (API) permet de développer l’employabilité des bénéficiaires du RSA. Ils sont complémentaires de l’offre de formation pour ces publics avec 3 objectifs :</a:t>
            </a:r>
          </a:p>
          <a:p>
            <a:pPr marL="285750" lvl="0" indent="-285750">
              <a:buFont typeface="Arial" panose="020B0604020202020204" pitchFamily="34" charset="0"/>
              <a:buChar char="•"/>
            </a:pPr>
            <a:r>
              <a:rPr lang="fr-FR" dirty="0"/>
              <a:t>Favoriser l’autonomie des bénéficiaires,</a:t>
            </a:r>
          </a:p>
          <a:p>
            <a:pPr marL="285750" lvl="0" indent="-285750">
              <a:buFont typeface="Arial" panose="020B0604020202020204" pitchFamily="34" charset="0"/>
              <a:buChar char="•"/>
            </a:pPr>
            <a:r>
              <a:rPr lang="fr-FR" dirty="0"/>
              <a:t>Préparer les bénéficiaires du RSA à l’intégration d’un parcours de formation professionnelle,</a:t>
            </a:r>
          </a:p>
          <a:p>
            <a:pPr marL="285750" lvl="0" indent="-285750">
              <a:buFont typeface="Arial" panose="020B0604020202020204" pitchFamily="34" charset="0"/>
              <a:buChar char="•"/>
            </a:pPr>
            <a:r>
              <a:rPr lang="fr-FR" dirty="0"/>
              <a:t>Faciliter l’accès direct à l’emploi.</a:t>
            </a:r>
          </a:p>
          <a:p>
            <a:endParaRPr lang="fr-FR" dirty="0"/>
          </a:p>
        </p:txBody>
      </p:sp>
      <p:sp>
        <p:nvSpPr>
          <p:cNvPr id="3" name="Espace réservé du pied de page 2">
            <a:extLst>
              <a:ext uri="{FF2B5EF4-FFF2-40B4-BE49-F238E27FC236}">
                <a16:creationId xmlns:a16="http://schemas.microsoft.com/office/drawing/2014/main" id="{6834E78A-6FF1-4B30-ACDA-2168C35DD2DA}"/>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Tree>
    <p:extLst>
      <p:ext uri="{BB962C8B-B14F-4D97-AF65-F5344CB8AC3E}">
        <p14:creationId xmlns:p14="http://schemas.microsoft.com/office/powerpoint/2010/main" val="3695875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4F9E2-955E-4446-AF4E-BE3D2A5A154B}"/>
              </a:ext>
            </a:extLst>
          </p:cNvPr>
          <p:cNvSpPr>
            <a:spLocks noGrp="1"/>
          </p:cNvSpPr>
          <p:nvPr>
            <p:ph type="title"/>
          </p:nvPr>
        </p:nvSpPr>
        <p:spPr/>
        <p:txBody>
          <a:bodyPr/>
          <a:lstStyle/>
          <a:p>
            <a:pPr algn="ctr"/>
            <a:endParaRPr lang="fr-FR" dirty="0"/>
          </a:p>
        </p:txBody>
      </p:sp>
      <p:sp>
        <p:nvSpPr>
          <p:cNvPr id="3" name="ZoneTexte 2">
            <a:extLst>
              <a:ext uri="{FF2B5EF4-FFF2-40B4-BE49-F238E27FC236}">
                <a16:creationId xmlns:a16="http://schemas.microsoft.com/office/drawing/2014/main" id="{4E1C0F1E-223A-424E-8779-DB45DCAA7367}"/>
              </a:ext>
            </a:extLst>
          </p:cNvPr>
          <p:cNvSpPr txBox="1"/>
          <p:nvPr/>
        </p:nvSpPr>
        <p:spPr>
          <a:xfrm>
            <a:off x="4453857" y="2543553"/>
            <a:ext cx="5022574" cy="1754326"/>
          </a:xfrm>
          <a:prstGeom prst="rect">
            <a:avLst/>
          </a:prstGeom>
          <a:noFill/>
        </p:spPr>
        <p:txBody>
          <a:bodyPr wrap="square" rtlCol="0">
            <a:spAutoFit/>
          </a:bodyPr>
          <a:lstStyle/>
          <a:p>
            <a:pPr algn="ctr"/>
            <a:r>
              <a:rPr lang="fr-FR" sz="3600" dirty="0"/>
              <a:t>VEDA </a:t>
            </a:r>
          </a:p>
          <a:p>
            <a:pPr algn="ctr"/>
            <a:r>
              <a:rPr lang="fr-FR" sz="3600" dirty="0"/>
              <a:t>ANSE-BERTRAND</a:t>
            </a:r>
          </a:p>
          <a:p>
            <a:pPr algn="ctr"/>
            <a:endParaRPr lang="fr-FR" sz="3600" dirty="0"/>
          </a:p>
        </p:txBody>
      </p:sp>
      <p:sp>
        <p:nvSpPr>
          <p:cNvPr id="5" name="Espace réservé du numéro de diapositive 4">
            <a:extLst>
              <a:ext uri="{FF2B5EF4-FFF2-40B4-BE49-F238E27FC236}">
                <a16:creationId xmlns:a16="http://schemas.microsoft.com/office/drawing/2014/main" id="{F271C45D-D300-40B4-85C5-480FB2821FBD}"/>
              </a:ext>
            </a:extLst>
          </p:cNvPr>
          <p:cNvSpPr>
            <a:spLocks noGrp="1"/>
          </p:cNvSpPr>
          <p:nvPr>
            <p:ph type="sldNum" sz="quarter" idx="12"/>
          </p:nvPr>
        </p:nvSpPr>
        <p:spPr/>
        <p:txBody>
          <a:bodyPr/>
          <a:lstStyle/>
          <a:p>
            <a:fld id="{4FAB73BC-B049-4115-A692-8D63A059BFB8}" type="slidenum">
              <a:rPr lang="en-US" smtClean="0"/>
              <a:pPr/>
              <a:t>28</a:t>
            </a:fld>
            <a:endParaRPr lang="en-US" dirty="0"/>
          </a:p>
        </p:txBody>
      </p:sp>
      <p:pic>
        <p:nvPicPr>
          <p:cNvPr id="6" name="Image 5" descr="Une image contenant texte&#10;&#10;Description générée automatiquement">
            <a:extLst>
              <a:ext uri="{FF2B5EF4-FFF2-40B4-BE49-F238E27FC236}">
                <a16:creationId xmlns:a16="http://schemas.microsoft.com/office/drawing/2014/main" id="{2344E755-45C5-4E3D-B950-C83C0BCA9B96}"/>
              </a:ext>
            </a:extLst>
          </p:cNvPr>
          <p:cNvPicPr>
            <a:picLocks noChangeAspect="1"/>
          </p:cNvPicPr>
          <p:nvPr/>
        </p:nvPicPr>
        <p:blipFill rotWithShape="1">
          <a:blip r:embed="rId2"/>
          <a:srcRect t="2601"/>
          <a:stretch/>
        </p:blipFill>
        <p:spPr>
          <a:xfrm>
            <a:off x="33240" y="2504616"/>
            <a:ext cx="3386839" cy="2031135"/>
          </a:xfrm>
          <a:prstGeom prst="rect">
            <a:avLst/>
          </a:prstGeom>
          <a:ln>
            <a:noFill/>
          </a:ln>
          <a:effectLst>
            <a:outerShdw blurRad="292100" dist="139700" dir="2700000" algn="tl" rotWithShape="0">
              <a:srgbClr val="333333">
                <a:alpha val="65000"/>
              </a:srgbClr>
            </a:outerShdw>
          </a:effectLst>
        </p:spPr>
      </p:pic>
      <p:sp>
        <p:nvSpPr>
          <p:cNvPr id="4" name="Espace réservé du pied de page 3">
            <a:extLst>
              <a:ext uri="{FF2B5EF4-FFF2-40B4-BE49-F238E27FC236}">
                <a16:creationId xmlns:a16="http://schemas.microsoft.com/office/drawing/2014/main" id="{58C9E1EA-E9EA-4A2D-AEE6-79B0AD52EB76}"/>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Tree>
    <p:extLst>
      <p:ext uri="{BB962C8B-B14F-4D97-AF65-F5344CB8AC3E}">
        <p14:creationId xmlns:p14="http://schemas.microsoft.com/office/powerpoint/2010/main" val="3469299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AEFC6-19E5-4A3A-A664-C1A63C03CA70}"/>
              </a:ext>
            </a:extLst>
          </p:cNvPr>
          <p:cNvSpPr>
            <a:spLocks noGrp="1"/>
          </p:cNvSpPr>
          <p:nvPr>
            <p:ph type="title"/>
          </p:nvPr>
        </p:nvSpPr>
        <p:spPr/>
        <p:txBody>
          <a:bodyPr/>
          <a:lstStyle/>
          <a:p>
            <a:r>
              <a:rPr lang="fr-FR" dirty="0"/>
              <a:t>A</a:t>
            </a:r>
          </a:p>
        </p:txBody>
      </p:sp>
      <p:sp>
        <p:nvSpPr>
          <p:cNvPr id="4" name="Espace réservé du numéro de diapositive 3">
            <a:extLst>
              <a:ext uri="{FF2B5EF4-FFF2-40B4-BE49-F238E27FC236}">
                <a16:creationId xmlns:a16="http://schemas.microsoft.com/office/drawing/2014/main" id="{5B616252-D63E-4C6F-9C98-2CE2B71B75E1}"/>
              </a:ext>
            </a:extLst>
          </p:cNvPr>
          <p:cNvSpPr>
            <a:spLocks noGrp="1"/>
          </p:cNvSpPr>
          <p:nvPr>
            <p:ph type="sldNum" sz="quarter" idx="12"/>
          </p:nvPr>
        </p:nvSpPr>
        <p:spPr/>
        <p:txBody>
          <a:bodyPr/>
          <a:lstStyle/>
          <a:p>
            <a:fld id="{4FAB73BC-B049-4115-A692-8D63A059BFB8}" type="slidenum">
              <a:rPr lang="en-US" smtClean="0"/>
              <a:pPr/>
              <a:t>29</a:t>
            </a:fld>
            <a:endParaRPr lang="en-US" dirty="0"/>
          </a:p>
        </p:txBody>
      </p:sp>
      <p:pic>
        <p:nvPicPr>
          <p:cNvPr id="5" name="Image 4" descr="Une image contenant texte&#10;&#10;Description générée automatiquement">
            <a:extLst>
              <a:ext uri="{FF2B5EF4-FFF2-40B4-BE49-F238E27FC236}">
                <a16:creationId xmlns:a16="http://schemas.microsoft.com/office/drawing/2014/main" id="{CF3035DD-778D-437D-A8B1-D4CF0901E5FE}"/>
              </a:ext>
            </a:extLst>
          </p:cNvPr>
          <p:cNvPicPr>
            <a:picLocks noChangeAspect="1"/>
          </p:cNvPicPr>
          <p:nvPr/>
        </p:nvPicPr>
        <p:blipFill rotWithShape="1">
          <a:blip r:embed="rId2"/>
          <a:srcRect t="2601"/>
          <a:stretch/>
        </p:blipFill>
        <p:spPr>
          <a:xfrm>
            <a:off x="33240" y="2504616"/>
            <a:ext cx="3386839" cy="203113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ADE984A8-B2D3-4D91-9AA4-BFFB0368DFF8}"/>
              </a:ext>
            </a:extLst>
          </p:cNvPr>
          <p:cNvSpPr/>
          <p:nvPr/>
        </p:nvSpPr>
        <p:spPr>
          <a:xfrm>
            <a:off x="3639758" y="1258025"/>
            <a:ext cx="7764841" cy="4247317"/>
          </a:xfrm>
          <a:prstGeom prst="rect">
            <a:avLst/>
          </a:prstGeom>
        </p:spPr>
        <p:txBody>
          <a:bodyPr wrap="square">
            <a:spAutoFit/>
          </a:bodyPr>
          <a:lstStyle/>
          <a:p>
            <a:r>
              <a:rPr lang="fr-FR" dirty="0"/>
              <a:t>Nature du tiers-lieu : tiers- lieu tourné vers </a:t>
            </a:r>
            <a:r>
              <a:rPr lang="fr-FR" b="1" dirty="0"/>
              <a:t>l’</a:t>
            </a:r>
            <a:r>
              <a:rPr lang="fr-FR" b="1" dirty="0" err="1"/>
              <a:t>agrotransformation</a:t>
            </a:r>
            <a:r>
              <a:rPr lang="fr-FR" b="1" dirty="0"/>
              <a:t>.</a:t>
            </a:r>
          </a:p>
          <a:p>
            <a:r>
              <a:rPr lang="fr-FR" dirty="0"/>
              <a:t>Adresse :  Anse-Bertrand</a:t>
            </a:r>
          </a:p>
          <a:p>
            <a:r>
              <a:rPr lang="fr-FR" dirty="0"/>
              <a:t>Porteur du projet : Association Veda Insertion</a:t>
            </a:r>
          </a:p>
          <a:p>
            <a:r>
              <a:rPr lang="fr-FR" dirty="0"/>
              <a:t>Président  : M. NAGAPIN</a:t>
            </a:r>
          </a:p>
          <a:p>
            <a:r>
              <a:rPr lang="fr-FR" dirty="0"/>
              <a:t>Coordonnateur /responsable :</a:t>
            </a:r>
          </a:p>
          <a:p>
            <a:r>
              <a:rPr lang="fr-FR" dirty="0"/>
              <a:t>Objectifs :</a:t>
            </a:r>
          </a:p>
          <a:p>
            <a:pPr marL="342900" lvl="0" indent="-342900" algn="just">
              <a:buFont typeface="Arial" panose="020B0604020202020204" pitchFamily="34" charset="0"/>
              <a:buChar char="-"/>
            </a:pPr>
            <a:r>
              <a:rPr lang="fr-FR" dirty="0">
                <a:latin typeface="Calibri Light" panose="020F0302020204030204" pitchFamily="34" charset="0"/>
                <a:ea typeface="Arial" panose="020B0604020202020204" pitchFamily="34" charset="0"/>
                <a:cs typeface="Calibri Light" panose="020F0302020204030204" pitchFamily="34" charset="0"/>
              </a:rPr>
              <a:t>Proposer un espace de travail collaboratif pour permettre aux bénéficiaires du RSA de profiter d’une logistique et d’un réseau d’acteurs facilitant la création d’activité, la qualification et le retour à l’emploi.</a:t>
            </a:r>
          </a:p>
          <a:p>
            <a:pPr marL="342900" lvl="0" indent="-342900" algn="just">
              <a:buFont typeface="Arial" panose="020B0604020202020204" pitchFamily="34" charset="0"/>
              <a:buChar char="-"/>
            </a:pPr>
            <a:r>
              <a:rPr lang="fr-FR" dirty="0">
                <a:latin typeface="Calibri Light" panose="020F0302020204030204" pitchFamily="34" charset="0"/>
                <a:ea typeface="Arial" panose="020B0604020202020204" pitchFamily="34" charset="0"/>
                <a:cs typeface="Calibri Light" panose="020F0302020204030204" pitchFamily="34" charset="0"/>
              </a:rPr>
              <a:t>Sensibiliser sur l’offre de formation avec les opérateurs du territoire tels que le Pôle Emploi et la Mission locale. </a:t>
            </a:r>
          </a:p>
          <a:p>
            <a:endParaRPr lang="fr-FR" dirty="0"/>
          </a:p>
          <a:p>
            <a:r>
              <a:rPr lang="fr-FR" dirty="0"/>
              <a:t>Projet de recrutement d’un agent polyvalent bénéficiaire du RSA en Parcours Emploi Compétences.</a:t>
            </a:r>
          </a:p>
          <a:p>
            <a:endParaRPr lang="fr-FR" dirty="0"/>
          </a:p>
        </p:txBody>
      </p:sp>
      <p:sp>
        <p:nvSpPr>
          <p:cNvPr id="3" name="Espace réservé du pied de page 2">
            <a:extLst>
              <a:ext uri="{FF2B5EF4-FFF2-40B4-BE49-F238E27FC236}">
                <a16:creationId xmlns:a16="http://schemas.microsoft.com/office/drawing/2014/main" id="{991C1406-0850-4191-9F29-D3B504E33CFE}"/>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Tree>
    <p:extLst>
      <p:ext uri="{BB962C8B-B14F-4D97-AF65-F5344CB8AC3E}">
        <p14:creationId xmlns:p14="http://schemas.microsoft.com/office/powerpoint/2010/main" val="128803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7BC8932-993F-4D3C-95DD-8F6609964361}"/>
              </a:ext>
            </a:extLst>
          </p:cNvPr>
          <p:cNvSpPr>
            <a:spLocks noGrp="1"/>
          </p:cNvSpPr>
          <p:nvPr>
            <p:ph type="ctrTitle"/>
          </p:nvPr>
        </p:nvSpPr>
        <p:spPr/>
        <p:txBody>
          <a:bodyPr/>
          <a:lstStyle/>
          <a:p>
            <a:r>
              <a:rPr lang="fr-FR" dirty="0"/>
              <a:t>Définition du tiers-lieu</a:t>
            </a:r>
          </a:p>
        </p:txBody>
      </p:sp>
      <p:sp>
        <p:nvSpPr>
          <p:cNvPr id="4" name="Espace réservé du pied de page 3">
            <a:extLst>
              <a:ext uri="{FF2B5EF4-FFF2-40B4-BE49-F238E27FC236}">
                <a16:creationId xmlns:a16="http://schemas.microsoft.com/office/drawing/2014/main" id="{07805059-B814-4645-B8D2-063AE77EB78F}"/>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03CFC020-3E55-4CFA-BEDE-9FEECD9CCC8A}"/>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3741873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4F9E2-955E-4446-AF4E-BE3D2A5A154B}"/>
              </a:ext>
            </a:extLst>
          </p:cNvPr>
          <p:cNvSpPr>
            <a:spLocks noGrp="1"/>
          </p:cNvSpPr>
          <p:nvPr>
            <p:ph type="title"/>
          </p:nvPr>
        </p:nvSpPr>
        <p:spPr/>
        <p:txBody>
          <a:bodyPr/>
          <a:lstStyle/>
          <a:p>
            <a:pPr algn="ctr"/>
            <a:r>
              <a:rPr lang="fr-FR" dirty="0"/>
              <a:t>COMMUNE DE VIEUX-HABITANTS</a:t>
            </a:r>
          </a:p>
        </p:txBody>
      </p:sp>
      <p:sp>
        <p:nvSpPr>
          <p:cNvPr id="3" name="ZoneTexte 2">
            <a:extLst>
              <a:ext uri="{FF2B5EF4-FFF2-40B4-BE49-F238E27FC236}">
                <a16:creationId xmlns:a16="http://schemas.microsoft.com/office/drawing/2014/main" id="{4E1C0F1E-223A-424E-8779-DB45DCAA7367}"/>
              </a:ext>
            </a:extLst>
          </p:cNvPr>
          <p:cNvSpPr txBox="1"/>
          <p:nvPr/>
        </p:nvSpPr>
        <p:spPr>
          <a:xfrm>
            <a:off x="4665891" y="2778097"/>
            <a:ext cx="5022574" cy="1015663"/>
          </a:xfrm>
          <a:prstGeom prst="rect">
            <a:avLst/>
          </a:prstGeom>
          <a:noFill/>
        </p:spPr>
        <p:txBody>
          <a:bodyPr wrap="square" rtlCol="0">
            <a:spAutoFit/>
          </a:bodyPr>
          <a:lstStyle/>
          <a:p>
            <a:pPr algn="ctr"/>
            <a:r>
              <a:rPr lang="fr-FR" sz="6000" dirty="0"/>
              <a:t>LE BIK</a:t>
            </a:r>
            <a:r>
              <a:rPr lang="fr-FR" sz="6000" dirty="0">
                <a:solidFill>
                  <a:srgbClr val="00B0F0"/>
                </a:solidFill>
              </a:rPr>
              <a:t>@</a:t>
            </a:r>
            <a:r>
              <a:rPr lang="fr-FR" sz="6000" dirty="0"/>
              <a:t>WEB</a:t>
            </a:r>
          </a:p>
        </p:txBody>
      </p:sp>
      <p:sp>
        <p:nvSpPr>
          <p:cNvPr id="4" name="Espace réservé du pied de page 3">
            <a:extLst>
              <a:ext uri="{FF2B5EF4-FFF2-40B4-BE49-F238E27FC236}">
                <a16:creationId xmlns:a16="http://schemas.microsoft.com/office/drawing/2014/main" id="{7ECE5BD4-4176-41DF-98FB-DE2D99F292F8}"/>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4D8BBDD9-FE9C-41A6-9A9B-CF0BE702A512}"/>
              </a:ext>
            </a:extLst>
          </p:cNvPr>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2637845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re 4">
            <a:extLst>
              <a:ext uri="{FF2B5EF4-FFF2-40B4-BE49-F238E27FC236}">
                <a16:creationId xmlns:a16="http://schemas.microsoft.com/office/drawing/2014/main" id="{C02799D2-A914-40CC-9316-9D10C6EAEC29}"/>
              </a:ext>
            </a:extLst>
          </p:cNvPr>
          <p:cNvSpPr>
            <a:spLocks noGrp="1"/>
          </p:cNvSpPr>
          <p:nvPr>
            <p:ph type="title"/>
          </p:nvPr>
        </p:nvSpPr>
        <p:spPr>
          <a:xfrm>
            <a:off x="494260" y="1683144"/>
            <a:ext cx="2774922" cy="3491712"/>
          </a:xfrm>
        </p:spPr>
        <p:txBody>
          <a:bodyPr>
            <a:normAutofit/>
          </a:bodyPr>
          <a:lstStyle/>
          <a:p>
            <a:r>
              <a:rPr lang="fr-FR" dirty="0"/>
              <a:t>LE </a:t>
            </a:r>
            <a:r>
              <a:rPr lang="fr-FR" dirty="0" err="1"/>
              <a:t>Bik@web</a:t>
            </a:r>
            <a:endParaRPr lang="fr-FR" dirty="0"/>
          </a:p>
        </p:txBody>
      </p:sp>
      <p:sp>
        <p:nvSpPr>
          <p:cNvPr id="6" name="Espace réservé du contenu 5">
            <a:extLst>
              <a:ext uri="{FF2B5EF4-FFF2-40B4-BE49-F238E27FC236}">
                <a16:creationId xmlns:a16="http://schemas.microsoft.com/office/drawing/2014/main" id="{5D2A4210-ACC6-42DE-B972-B42ED4AACC28}"/>
              </a:ext>
            </a:extLst>
          </p:cNvPr>
          <p:cNvSpPr>
            <a:spLocks noGrp="1"/>
          </p:cNvSpPr>
          <p:nvPr>
            <p:ph idx="1"/>
          </p:nvPr>
        </p:nvSpPr>
        <p:spPr>
          <a:xfrm>
            <a:off x="4014987" y="1380913"/>
            <a:ext cx="7336134" cy="3491713"/>
          </a:xfrm>
        </p:spPr>
        <p:txBody>
          <a:bodyPr>
            <a:normAutofit/>
          </a:bodyPr>
          <a:lstStyle/>
          <a:p>
            <a:r>
              <a:rPr lang="fr-FR" dirty="0"/>
              <a:t>Nature du tiers-lieu :  tiers – lieu numérique</a:t>
            </a:r>
          </a:p>
          <a:p>
            <a:r>
              <a:rPr lang="fr-FR" dirty="0"/>
              <a:t>Adresse :  Cousinière,  97119 Vieux -Habitants</a:t>
            </a:r>
          </a:p>
          <a:p>
            <a:r>
              <a:rPr lang="fr-FR" dirty="0"/>
              <a:t>Porteur du projet : Commune  de Vieux-Habitants</a:t>
            </a:r>
          </a:p>
          <a:p>
            <a:r>
              <a:rPr lang="fr-FR" dirty="0"/>
              <a:t>Maire : M. Jules OTTO</a:t>
            </a:r>
          </a:p>
          <a:p>
            <a:r>
              <a:rPr lang="fr-FR" dirty="0"/>
              <a:t>Coordonnateur /responsable :Mme THIMOTEE </a:t>
            </a:r>
            <a:r>
              <a:rPr lang="fr-FR" dirty="0" err="1"/>
              <a:t>Marie-Cosette</a:t>
            </a:r>
            <a:r>
              <a:rPr lang="fr-FR" dirty="0"/>
              <a:t>.</a:t>
            </a:r>
          </a:p>
          <a:p>
            <a:endParaRPr lang="fr-FR" dirty="0"/>
          </a:p>
        </p:txBody>
      </p:sp>
      <p:sp>
        <p:nvSpPr>
          <p:cNvPr id="15" name="Freeform: Shape 14">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pied de page 1">
            <a:extLst>
              <a:ext uri="{FF2B5EF4-FFF2-40B4-BE49-F238E27FC236}">
                <a16:creationId xmlns:a16="http://schemas.microsoft.com/office/drawing/2014/main" id="{3699CC3B-BCAB-4D5B-9871-FC269D8FE8ED}"/>
              </a:ext>
            </a:extLst>
          </p:cNvPr>
          <p:cNvSpPr>
            <a:spLocks noGrp="1"/>
          </p:cNvSpPr>
          <p:nvPr>
            <p:ph type="ftr" sz="quarter" idx="11"/>
          </p:nvPr>
        </p:nvSpPr>
        <p:spPr>
          <a:xfrm>
            <a:off x="4361606" y="6356350"/>
            <a:ext cx="5419179" cy="365125"/>
          </a:xfrm>
        </p:spPr>
        <p:txBody>
          <a:bodyPr>
            <a:normAutofit fontScale="92500"/>
          </a:bodyPr>
          <a:lstStyle/>
          <a:p>
            <a:pPr>
              <a:spcAft>
                <a:spcPts val="600"/>
              </a:spcAft>
            </a:pPr>
            <a:r>
              <a:rPr lang="fr-FR"/>
              <a:t>Les tiers-lieux une solution au problème de mobilité en GPe - CD 971/DIE/V MAGLOIRE 09/2022</a:t>
            </a:r>
            <a:endParaRPr lang="en-US"/>
          </a:p>
        </p:txBody>
      </p:sp>
      <p:sp>
        <p:nvSpPr>
          <p:cNvPr id="4" name="Espace réservé du numéro de diapositive 3">
            <a:extLst>
              <a:ext uri="{FF2B5EF4-FFF2-40B4-BE49-F238E27FC236}">
                <a16:creationId xmlns:a16="http://schemas.microsoft.com/office/drawing/2014/main" id="{0C99ED2E-2AE7-4600-BDCB-382E87963903}"/>
              </a:ext>
            </a:extLst>
          </p:cNvPr>
          <p:cNvSpPr>
            <a:spLocks noGrp="1"/>
          </p:cNvSpPr>
          <p:nvPr>
            <p:ph type="sldNum" sz="quarter" idx="12"/>
          </p:nvPr>
        </p:nvSpPr>
        <p:spPr>
          <a:xfrm>
            <a:off x="10634135" y="6356350"/>
            <a:ext cx="1530927" cy="365125"/>
          </a:xfrm>
        </p:spPr>
        <p:txBody>
          <a:bodyPr>
            <a:normAutofit/>
          </a:bodyPr>
          <a:lstStyle/>
          <a:p>
            <a:pPr>
              <a:spcAft>
                <a:spcPts val="600"/>
              </a:spcAft>
            </a:pPr>
            <a:fld id="{4FAB73BC-B049-4115-A692-8D63A059BFB8}" type="slidenum">
              <a:rPr lang="en-US" smtClean="0"/>
              <a:pPr>
                <a:spcAft>
                  <a:spcPts val="600"/>
                </a:spcAft>
              </a:pPr>
              <a:t>31</a:t>
            </a:fld>
            <a:endParaRPr lang="en-US"/>
          </a:p>
        </p:txBody>
      </p:sp>
    </p:spTree>
    <p:extLst>
      <p:ext uri="{BB962C8B-B14F-4D97-AF65-F5344CB8AC3E}">
        <p14:creationId xmlns:p14="http://schemas.microsoft.com/office/powerpoint/2010/main" val="1197634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D0BB81-8321-42F0-AD07-9BE7035D24AC}"/>
              </a:ext>
            </a:extLst>
          </p:cNvPr>
          <p:cNvSpPr>
            <a:spLocks noGrp="1"/>
          </p:cNvSpPr>
          <p:nvPr>
            <p:ph type="title"/>
          </p:nvPr>
        </p:nvSpPr>
        <p:spPr>
          <a:xfrm>
            <a:off x="252918" y="864108"/>
            <a:ext cx="3205899" cy="4860913"/>
          </a:xfrm>
        </p:spPr>
        <p:txBody>
          <a:bodyPr/>
          <a:lstStyle/>
          <a:p>
            <a:r>
              <a:rPr lang="fr-FR" dirty="0"/>
              <a:t>Programmation</a:t>
            </a:r>
          </a:p>
        </p:txBody>
      </p:sp>
      <p:sp>
        <p:nvSpPr>
          <p:cNvPr id="3" name="Espace réservé du contenu 2">
            <a:extLst>
              <a:ext uri="{FF2B5EF4-FFF2-40B4-BE49-F238E27FC236}">
                <a16:creationId xmlns:a16="http://schemas.microsoft.com/office/drawing/2014/main" id="{1047A3F9-D3BC-499C-878C-283E4CC84B85}"/>
              </a:ext>
            </a:extLst>
          </p:cNvPr>
          <p:cNvSpPr>
            <a:spLocks noGrp="1"/>
          </p:cNvSpPr>
          <p:nvPr>
            <p:ph idx="1"/>
          </p:nvPr>
        </p:nvSpPr>
        <p:spPr/>
        <p:txBody>
          <a:bodyPr/>
          <a:lstStyle/>
          <a:p>
            <a:endParaRPr lang="fr-FR" dirty="0"/>
          </a:p>
          <a:p>
            <a:r>
              <a:rPr lang="fr-FR" b="1" dirty="0"/>
              <a:t>Volet formation :</a:t>
            </a:r>
          </a:p>
          <a:p>
            <a:r>
              <a:rPr lang="fr-FR" dirty="0"/>
              <a:t>- Mise en place d’un accompagnement collectif et individuel dans le domaine du numérique</a:t>
            </a:r>
          </a:p>
          <a:p>
            <a:r>
              <a:rPr lang="fr-FR" dirty="0"/>
              <a:t>Actions de lutte contre l’illectronisme et l’illettrisme</a:t>
            </a:r>
          </a:p>
          <a:p>
            <a:r>
              <a:rPr lang="fr-FR" dirty="0"/>
              <a:t>Ateliers sur la citoyenneté</a:t>
            </a:r>
          </a:p>
          <a:p>
            <a:r>
              <a:rPr lang="fr-FR" dirty="0"/>
              <a:t>Apprentissage de la langue française pour les allophones</a:t>
            </a:r>
          </a:p>
          <a:p>
            <a:r>
              <a:rPr lang="fr-FR" dirty="0"/>
              <a:t>Initiation à la pratique de l’anglais</a:t>
            </a:r>
          </a:p>
          <a:p>
            <a:r>
              <a:rPr lang="fr-FR" b="1" dirty="0"/>
              <a:t>Volet animation :</a:t>
            </a:r>
          </a:p>
          <a:p>
            <a:r>
              <a:rPr lang="fr-FR" dirty="0"/>
              <a:t>Art culinaire</a:t>
            </a:r>
          </a:p>
          <a:p>
            <a:r>
              <a:rPr lang="fr-FR" dirty="0"/>
              <a:t>Santé et bien être</a:t>
            </a:r>
          </a:p>
          <a:p>
            <a:r>
              <a:rPr lang="fr-FR" dirty="0"/>
              <a:t>Prise de parole</a:t>
            </a:r>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BCB456AA-30B9-4A97-9782-584CD707D224}"/>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799D2DDE-4BCA-4B7C-8BC6-2069F72F374B}"/>
              </a:ext>
            </a:extLst>
          </p:cNvPr>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914832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78C1B-24E8-421A-A9D0-4A7E67DA27A8}"/>
              </a:ext>
            </a:extLst>
          </p:cNvPr>
          <p:cNvSpPr>
            <a:spLocks noGrp="1"/>
          </p:cNvSpPr>
          <p:nvPr>
            <p:ph type="title"/>
          </p:nvPr>
        </p:nvSpPr>
        <p:spPr/>
        <p:txBody>
          <a:bodyPr>
            <a:normAutofit/>
          </a:bodyPr>
          <a:lstStyle/>
          <a:p>
            <a:r>
              <a:rPr lang="fr-FR" sz="2800" dirty="0"/>
              <a:t>INAUGURATION</a:t>
            </a:r>
          </a:p>
        </p:txBody>
      </p:sp>
      <p:sp>
        <p:nvSpPr>
          <p:cNvPr id="3" name="Espace réservé du contenu 2">
            <a:extLst>
              <a:ext uri="{FF2B5EF4-FFF2-40B4-BE49-F238E27FC236}">
                <a16:creationId xmlns:a16="http://schemas.microsoft.com/office/drawing/2014/main" id="{360AE94C-C227-445A-95FF-D1D6AEDC03DC}"/>
              </a:ext>
            </a:extLst>
          </p:cNvPr>
          <p:cNvSpPr>
            <a:spLocks noGrp="1"/>
          </p:cNvSpPr>
          <p:nvPr>
            <p:ph idx="1"/>
          </p:nvPr>
        </p:nvSpPr>
        <p:spPr/>
        <p:txBody>
          <a:bodyPr>
            <a:normAutofit/>
          </a:bodyPr>
          <a:lstStyle/>
          <a:p>
            <a:r>
              <a:rPr lang="fr-FR" sz="3200" b="1" dirty="0"/>
              <a:t>INAUGURATION : 09 septembre 2022</a:t>
            </a:r>
          </a:p>
        </p:txBody>
      </p:sp>
      <p:sp>
        <p:nvSpPr>
          <p:cNvPr id="4" name="Espace réservé du pied de page 3">
            <a:extLst>
              <a:ext uri="{FF2B5EF4-FFF2-40B4-BE49-F238E27FC236}">
                <a16:creationId xmlns:a16="http://schemas.microsoft.com/office/drawing/2014/main" id="{FB793A1F-E0F9-4954-9615-9B09B4435B61}"/>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9EA42538-D4B9-46B5-BEF5-680EA1D9FCE9}"/>
              </a:ext>
            </a:extLst>
          </p:cNvPr>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57249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51BA2-FB6B-4C0C-8D2A-D5FB31D90B63}"/>
              </a:ext>
            </a:extLst>
          </p:cNvPr>
          <p:cNvSpPr>
            <a:spLocks noGrp="1"/>
          </p:cNvSpPr>
          <p:nvPr>
            <p:ph type="title"/>
          </p:nvPr>
        </p:nvSpPr>
        <p:spPr>
          <a:xfrm>
            <a:off x="252919" y="1123837"/>
            <a:ext cx="2947482" cy="4601183"/>
          </a:xfrm>
        </p:spPr>
        <p:txBody>
          <a:bodyPr>
            <a:normAutofit/>
          </a:bodyPr>
          <a:lstStyle/>
          <a:p>
            <a:r>
              <a:rPr lang="fr-FR" dirty="0"/>
              <a:t>2 </a:t>
            </a:r>
            <a:r>
              <a:rPr lang="fr-FR" dirty="0" err="1"/>
              <a:t>eme</a:t>
            </a:r>
            <a:r>
              <a:rPr lang="fr-FR" dirty="0"/>
              <a:t> appel à projets </a:t>
            </a:r>
            <a:br>
              <a:rPr lang="fr-FR" dirty="0"/>
            </a:br>
            <a:r>
              <a:rPr lang="fr-FR" dirty="0"/>
              <a:t>Les lauréats</a:t>
            </a:r>
          </a:p>
        </p:txBody>
      </p:sp>
      <p:sp>
        <p:nvSpPr>
          <p:cNvPr id="4" name="Espace réservé du pied de page 3">
            <a:extLst>
              <a:ext uri="{FF2B5EF4-FFF2-40B4-BE49-F238E27FC236}">
                <a16:creationId xmlns:a16="http://schemas.microsoft.com/office/drawing/2014/main" id="{6DBB5B5F-2EB4-4F18-AAC8-46C63DA38525}"/>
              </a:ext>
            </a:extLst>
          </p:cNvPr>
          <p:cNvSpPr>
            <a:spLocks noGrp="1"/>
          </p:cNvSpPr>
          <p:nvPr>
            <p:ph type="ftr" sz="quarter" idx="11"/>
          </p:nvPr>
        </p:nvSpPr>
        <p:spPr>
          <a:xfrm>
            <a:off x="3667126" y="6356350"/>
            <a:ext cx="6113660" cy="365125"/>
          </a:xfrm>
        </p:spPr>
        <p:txBody>
          <a:bodyPr>
            <a:normAutofit/>
          </a:bodyPr>
          <a:lstStyle/>
          <a:p>
            <a:pPr>
              <a:spcAft>
                <a:spcPts val="600"/>
              </a:spcAft>
            </a:pPr>
            <a:r>
              <a:rPr lang="fr-FR"/>
              <a:t>Les tiers-lieux une solution au problème de mobilité en GPe - CD 971/DIE/V MAGLOIRE 09/2022</a:t>
            </a:r>
            <a:endParaRPr lang="en-US"/>
          </a:p>
        </p:txBody>
      </p:sp>
      <p:sp>
        <p:nvSpPr>
          <p:cNvPr id="5" name="Espace réservé du numéro de diapositive 4">
            <a:extLst>
              <a:ext uri="{FF2B5EF4-FFF2-40B4-BE49-F238E27FC236}">
                <a16:creationId xmlns:a16="http://schemas.microsoft.com/office/drawing/2014/main" id="{FC94F0C3-4008-4F61-8709-1B8656995A18}"/>
              </a:ext>
            </a:extLst>
          </p:cNvPr>
          <p:cNvSpPr>
            <a:spLocks noGrp="1"/>
          </p:cNvSpPr>
          <p:nvPr>
            <p:ph type="sldNum" sz="quarter" idx="12"/>
          </p:nvPr>
        </p:nvSpPr>
        <p:spPr>
          <a:xfrm>
            <a:off x="10634135" y="6356350"/>
            <a:ext cx="1530927" cy="365125"/>
          </a:xfrm>
        </p:spPr>
        <p:txBody>
          <a:bodyPr>
            <a:normAutofit/>
          </a:bodyPr>
          <a:lstStyle/>
          <a:p>
            <a:pPr>
              <a:spcAft>
                <a:spcPts val="600"/>
              </a:spcAft>
            </a:pPr>
            <a:fld id="{4FAB73BC-B049-4115-A692-8D63A059BFB8}" type="slidenum">
              <a:rPr lang="en-US" smtClean="0"/>
              <a:pPr>
                <a:spcAft>
                  <a:spcPts val="600"/>
                </a:spcAft>
              </a:pPr>
              <a:t>34</a:t>
            </a:fld>
            <a:endParaRPr lang="en-US"/>
          </a:p>
        </p:txBody>
      </p:sp>
      <p:graphicFrame>
        <p:nvGraphicFramePr>
          <p:cNvPr id="6" name="Espace réservé du contenu 5">
            <a:extLst>
              <a:ext uri="{FF2B5EF4-FFF2-40B4-BE49-F238E27FC236}">
                <a16:creationId xmlns:a16="http://schemas.microsoft.com/office/drawing/2014/main" id="{244F7BA1-9B09-452A-B16C-C416C4FE81FD}"/>
              </a:ext>
            </a:extLst>
          </p:cNvPr>
          <p:cNvGraphicFramePr>
            <a:graphicFrameLocks noGrp="1"/>
          </p:cNvGraphicFramePr>
          <p:nvPr>
            <p:ph idx="1"/>
            <p:extLst>
              <p:ext uri="{D42A27DB-BD31-4B8C-83A1-F6EECF244321}">
                <p14:modId xmlns:p14="http://schemas.microsoft.com/office/powerpoint/2010/main" val="793321768"/>
              </p:ext>
            </p:extLst>
          </p:nvPr>
        </p:nvGraphicFramePr>
        <p:xfrm>
          <a:off x="3759896" y="762000"/>
          <a:ext cx="7862261" cy="5380727"/>
        </p:xfrm>
        <a:graphic>
          <a:graphicData uri="http://schemas.openxmlformats.org/drawingml/2006/table">
            <a:tbl>
              <a:tblPr firstRow="1" bandRow="1">
                <a:tableStyleId>{5C22544A-7EE6-4342-B048-85BDC9FD1C3A}</a:tableStyleId>
              </a:tblPr>
              <a:tblGrid>
                <a:gridCol w="290345">
                  <a:extLst>
                    <a:ext uri="{9D8B030D-6E8A-4147-A177-3AD203B41FA5}">
                      <a16:colId xmlns:a16="http://schemas.microsoft.com/office/drawing/2014/main" val="3237331241"/>
                    </a:ext>
                  </a:extLst>
                </a:gridCol>
                <a:gridCol w="2505301">
                  <a:extLst>
                    <a:ext uri="{9D8B030D-6E8A-4147-A177-3AD203B41FA5}">
                      <a16:colId xmlns:a16="http://schemas.microsoft.com/office/drawing/2014/main" val="2541656060"/>
                    </a:ext>
                  </a:extLst>
                </a:gridCol>
                <a:gridCol w="2165584">
                  <a:extLst>
                    <a:ext uri="{9D8B030D-6E8A-4147-A177-3AD203B41FA5}">
                      <a16:colId xmlns:a16="http://schemas.microsoft.com/office/drawing/2014/main" val="3894527646"/>
                    </a:ext>
                  </a:extLst>
                </a:gridCol>
                <a:gridCol w="2901031">
                  <a:extLst>
                    <a:ext uri="{9D8B030D-6E8A-4147-A177-3AD203B41FA5}">
                      <a16:colId xmlns:a16="http://schemas.microsoft.com/office/drawing/2014/main" val="2629125999"/>
                    </a:ext>
                  </a:extLst>
                </a:gridCol>
              </a:tblGrid>
              <a:tr h="711200">
                <a:tc>
                  <a:txBody>
                    <a:bodyPr/>
                    <a:lstStyle/>
                    <a:p>
                      <a:pPr algn="l" fontAlgn="b"/>
                      <a:r>
                        <a:rPr lang="fr-FR" sz="1500" u="none" strike="noStrike">
                          <a:effectLst/>
                        </a:rPr>
                        <a:t> </a:t>
                      </a:r>
                      <a:endParaRPr lang="fr-FR" sz="1500" b="0" i="0" u="none" strike="noStrike">
                        <a:solidFill>
                          <a:srgbClr val="000000"/>
                        </a:solidFill>
                        <a:effectLst/>
                        <a:latin typeface="Arial" panose="020B0604020202020204" pitchFamily="34" charset="0"/>
                      </a:endParaRPr>
                    </a:p>
                  </a:txBody>
                  <a:tcPr marL="13360" marR="13360" marT="13360" marB="0" anchor="b"/>
                </a:tc>
                <a:tc>
                  <a:txBody>
                    <a:bodyPr/>
                    <a:lstStyle/>
                    <a:p>
                      <a:pPr algn="l" fontAlgn="b"/>
                      <a:r>
                        <a:rPr lang="fr-FR" sz="1700" u="none" strike="noStrike" dirty="0">
                          <a:effectLst/>
                        </a:rPr>
                        <a:t>Entreprise raison sociale</a:t>
                      </a:r>
                      <a:endParaRPr lang="fr-FR" sz="1700" b="1" i="0" u="none" strike="noStrike" dirty="0">
                        <a:solidFill>
                          <a:srgbClr val="000000"/>
                        </a:solidFill>
                        <a:effectLst/>
                        <a:latin typeface="Arial" panose="020B0604020202020204" pitchFamily="34" charset="0"/>
                      </a:endParaRPr>
                    </a:p>
                  </a:txBody>
                  <a:tcPr marL="13360" marR="13360" marT="13360" marB="0" anchor="ctr"/>
                </a:tc>
                <a:tc>
                  <a:txBody>
                    <a:bodyPr/>
                    <a:lstStyle/>
                    <a:p>
                      <a:pPr algn="l" fontAlgn="b"/>
                      <a:r>
                        <a:rPr lang="fr-FR" sz="1700" u="none" strike="noStrike" dirty="0">
                          <a:effectLst/>
                        </a:rPr>
                        <a:t>Intitulé de l'action</a:t>
                      </a:r>
                      <a:endParaRPr lang="fr-FR" sz="1700" b="1" i="0" u="none" strike="noStrike" dirty="0">
                        <a:solidFill>
                          <a:srgbClr val="000000"/>
                        </a:solidFill>
                        <a:effectLst/>
                        <a:latin typeface="Arial" panose="020B0604020202020204" pitchFamily="34" charset="0"/>
                      </a:endParaRPr>
                    </a:p>
                  </a:txBody>
                  <a:tcPr marL="13360" marR="13360" marT="13360" marB="0" anchor="ctr"/>
                </a:tc>
                <a:tc>
                  <a:txBody>
                    <a:bodyPr/>
                    <a:lstStyle/>
                    <a:p>
                      <a:pPr algn="l" fontAlgn="b"/>
                      <a:r>
                        <a:rPr lang="fr-FR" sz="1700" u="none" strike="noStrike" dirty="0">
                          <a:effectLst/>
                        </a:rPr>
                        <a:t>Thématique de l'action</a:t>
                      </a:r>
                      <a:endParaRPr lang="fr-FR" sz="1700" b="1" i="0" u="none" strike="noStrike" dirty="0">
                        <a:solidFill>
                          <a:srgbClr val="000000"/>
                        </a:solidFill>
                        <a:effectLst/>
                        <a:latin typeface="Arial" panose="020B0604020202020204" pitchFamily="34" charset="0"/>
                      </a:endParaRPr>
                    </a:p>
                  </a:txBody>
                  <a:tcPr marL="13360" marR="13360" marT="13360" marB="0" anchor="ctr"/>
                </a:tc>
                <a:extLst>
                  <a:ext uri="{0D108BD9-81ED-4DB2-BD59-A6C34878D82A}">
                    <a16:rowId xmlns:a16="http://schemas.microsoft.com/office/drawing/2014/main" val="2994855254"/>
                  </a:ext>
                </a:extLst>
              </a:tr>
              <a:tr h="1320884">
                <a:tc>
                  <a:txBody>
                    <a:bodyPr/>
                    <a:lstStyle/>
                    <a:p>
                      <a:pPr algn="r" fontAlgn="b"/>
                      <a:r>
                        <a:rPr lang="fr-FR" sz="1500" u="none" strike="noStrike" dirty="0">
                          <a:effectLst/>
                        </a:rPr>
                        <a:t>1</a:t>
                      </a:r>
                      <a:endParaRPr lang="fr-FR" sz="1500" b="0" i="0" u="none" strike="noStrike" dirty="0">
                        <a:effectLst/>
                        <a:latin typeface="Arial" panose="020B0604020202020204" pitchFamily="34" charset="0"/>
                      </a:endParaRPr>
                    </a:p>
                  </a:txBody>
                  <a:tcPr marL="13360" marR="13360" marT="13360" marB="0" anchor="ctr"/>
                </a:tc>
                <a:tc>
                  <a:txBody>
                    <a:bodyPr/>
                    <a:lstStyle/>
                    <a:p>
                      <a:pPr algn="ctr" fontAlgn="b"/>
                      <a:r>
                        <a:rPr lang="fr-FR" sz="1700" u="none" strike="noStrike" dirty="0">
                          <a:effectLst/>
                        </a:rPr>
                        <a:t>ASSOCIATION </a:t>
                      </a:r>
                    </a:p>
                    <a:p>
                      <a:pPr algn="ctr" fontAlgn="b"/>
                      <a:r>
                        <a:rPr lang="fr-FR" sz="1700" u="none" strike="noStrike" dirty="0">
                          <a:effectLst/>
                        </a:rPr>
                        <a:t>NAUTIC NORD BASSE TERRE</a:t>
                      </a:r>
                      <a:endParaRPr lang="fr-FR" sz="1700" b="0" i="0" u="none" strike="noStrike" dirty="0">
                        <a:solidFill>
                          <a:srgbClr val="000000"/>
                        </a:solidFill>
                        <a:effectLst/>
                        <a:latin typeface="Arial" panose="020B0604020202020204" pitchFamily="34" charset="0"/>
                      </a:endParaRPr>
                    </a:p>
                  </a:txBody>
                  <a:tcPr marL="13360" marR="13360" marT="13360" marB="0" anchor="ctr"/>
                </a:tc>
                <a:tc>
                  <a:txBody>
                    <a:bodyPr/>
                    <a:lstStyle/>
                    <a:p>
                      <a:pPr algn="l" fontAlgn="b"/>
                      <a:r>
                        <a:rPr lang="fr-FR" sz="1700" u="none" strike="noStrike" dirty="0">
                          <a:effectLst/>
                        </a:rPr>
                        <a:t>Espace LAKOU de la Boucan</a:t>
                      </a:r>
                      <a:endParaRPr lang="fr-FR" sz="1700" b="0" i="0" u="none" strike="noStrike" dirty="0">
                        <a:solidFill>
                          <a:srgbClr val="000000"/>
                        </a:solidFill>
                        <a:effectLst/>
                        <a:latin typeface="Arial" panose="020B0604020202020204" pitchFamily="34" charset="0"/>
                      </a:endParaRPr>
                    </a:p>
                  </a:txBody>
                  <a:tcPr marL="13360" marR="13360" marT="13360" marB="0" anchor="ctr"/>
                </a:tc>
                <a:tc>
                  <a:txBody>
                    <a:bodyPr/>
                    <a:lstStyle/>
                    <a:p>
                      <a:pPr algn="l" fontAlgn="b"/>
                      <a:r>
                        <a:rPr lang="fr-FR" sz="1400" u="none" strike="noStrike" dirty="0">
                          <a:effectLst/>
                        </a:rPr>
                        <a:t>Action axée sur 3 volets : l'insertion professionnelle, le mieux vivre ensemble, la découverte des métiers de la mer.</a:t>
                      </a:r>
                      <a:endParaRPr lang="fr-FR" sz="1400" b="0" i="0" u="none" strike="noStrike" dirty="0">
                        <a:solidFill>
                          <a:srgbClr val="000000"/>
                        </a:solidFill>
                        <a:effectLst/>
                        <a:latin typeface="Arial" panose="020B0604020202020204" pitchFamily="34" charset="0"/>
                      </a:endParaRPr>
                    </a:p>
                  </a:txBody>
                  <a:tcPr marL="13360" marR="13360" marT="13360" marB="0" anchor="ctr"/>
                </a:tc>
                <a:extLst>
                  <a:ext uri="{0D108BD9-81ED-4DB2-BD59-A6C34878D82A}">
                    <a16:rowId xmlns:a16="http://schemas.microsoft.com/office/drawing/2014/main" val="3401234402"/>
                  </a:ext>
                </a:extLst>
              </a:tr>
              <a:tr h="829677">
                <a:tc>
                  <a:txBody>
                    <a:bodyPr/>
                    <a:lstStyle/>
                    <a:p>
                      <a:pPr algn="r" fontAlgn="b"/>
                      <a:r>
                        <a:rPr lang="fr-FR" sz="1500" u="none" strike="noStrike">
                          <a:effectLst/>
                        </a:rPr>
                        <a:t>2</a:t>
                      </a:r>
                      <a:endParaRPr lang="fr-FR" sz="1500" b="0" i="0" u="none" strike="noStrike">
                        <a:effectLst/>
                        <a:latin typeface="Arial" panose="020B0604020202020204" pitchFamily="34" charset="0"/>
                      </a:endParaRPr>
                    </a:p>
                  </a:txBody>
                  <a:tcPr marL="13360" marR="13360" marT="13360" marB="0" anchor="ctr"/>
                </a:tc>
                <a:tc>
                  <a:txBody>
                    <a:bodyPr/>
                    <a:lstStyle/>
                    <a:p>
                      <a:pPr algn="ctr" fontAlgn="b"/>
                      <a:r>
                        <a:rPr lang="fr-FR" sz="1700" u="none" strike="noStrike" dirty="0">
                          <a:effectLst/>
                        </a:rPr>
                        <a:t>ASSOCIATION </a:t>
                      </a:r>
                    </a:p>
                    <a:p>
                      <a:pPr algn="ctr" fontAlgn="b"/>
                      <a:r>
                        <a:rPr lang="fr-FR" sz="1700" u="none" strike="noStrike" dirty="0">
                          <a:effectLst/>
                        </a:rPr>
                        <a:t>100%  FAMILLE</a:t>
                      </a:r>
                      <a:endParaRPr lang="fr-FR" sz="1700" b="0" i="0" u="none" strike="noStrike" dirty="0">
                        <a:solidFill>
                          <a:srgbClr val="000000"/>
                        </a:solidFill>
                        <a:effectLst/>
                        <a:latin typeface="Arial" panose="020B0604020202020204" pitchFamily="34" charset="0"/>
                      </a:endParaRPr>
                    </a:p>
                  </a:txBody>
                  <a:tcPr marL="13360" marR="13360" marT="13360" marB="0" anchor="ctr"/>
                </a:tc>
                <a:tc>
                  <a:txBody>
                    <a:bodyPr/>
                    <a:lstStyle/>
                    <a:p>
                      <a:pPr algn="l" fontAlgn="b"/>
                      <a:r>
                        <a:rPr lang="fr-FR" sz="1700" u="none" strike="noStrike" dirty="0">
                          <a:effectLst/>
                        </a:rPr>
                        <a:t>TIERS-LIEU</a:t>
                      </a:r>
                      <a:endParaRPr lang="fr-FR" sz="1700" b="0" i="0" u="none" strike="noStrike" dirty="0">
                        <a:solidFill>
                          <a:srgbClr val="000000"/>
                        </a:solidFill>
                        <a:effectLst/>
                        <a:latin typeface="Arial" panose="020B0604020202020204" pitchFamily="34" charset="0"/>
                      </a:endParaRPr>
                    </a:p>
                  </a:txBody>
                  <a:tcPr marL="13360" marR="13360" marT="13360" marB="0" anchor="ctr"/>
                </a:tc>
                <a:tc>
                  <a:txBody>
                    <a:bodyPr/>
                    <a:lstStyle/>
                    <a:p>
                      <a:pPr algn="l" fontAlgn="b"/>
                      <a:r>
                        <a:rPr lang="fr-FR" sz="1400" u="none" strike="noStrike" dirty="0">
                          <a:effectLst/>
                        </a:rPr>
                        <a:t>Espace de travail partagé à Marie-Galante et jardin partagé</a:t>
                      </a:r>
                      <a:endParaRPr lang="fr-FR" sz="1400" b="0" i="0" u="none" strike="noStrike" dirty="0">
                        <a:solidFill>
                          <a:srgbClr val="000000"/>
                        </a:solidFill>
                        <a:effectLst/>
                        <a:latin typeface="Arial" panose="020B0604020202020204" pitchFamily="34" charset="0"/>
                      </a:endParaRPr>
                    </a:p>
                  </a:txBody>
                  <a:tcPr marL="13360" marR="13360" marT="13360" marB="0" anchor="ctr"/>
                </a:tc>
                <a:extLst>
                  <a:ext uri="{0D108BD9-81ED-4DB2-BD59-A6C34878D82A}">
                    <a16:rowId xmlns:a16="http://schemas.microsoft.com/office/drawing/2014/main" val="3947614979"/>
                  </a:ext>
                </a:extLst>
              </a:tr>
              <a:tr h="1198082">
                <a:tc>
                  <a:txBody>
                    <a:bodyPr/>
                    <a:lstStyle/>
                    <a:p>
                      <a:pPr algn="r" fontAlgn="b"/>
                      <a:r>
                        <a:rPr lang="fr-FR" sz="1500" u="none" strike="noStrike">
                          <a:effectLst/>
                        </a:rPr>
                        <a:t>3</a:t>
                      </a:r>
                      <a:endParaRPr lang="fr-FR" sz="1500" b="0" i="0" u="none" strike="noStrike">
                        <a:effectLst/>
                        <a:latin typeface="Arial" panose="020B0604020202020204" pitchFamily="34" charset="0"/>
                      </a:endParaRPr>
                    </a:p>
                  </a:txBody>
                  <a:tcPr marL="13360" marR="13360" marT="13360" marB="0" anchor="ctr"/>
                </a:tc>
                <a:tc>
                  <a:txBody>
                    <a:bodyPr/>
                    <a:lstStyle/>
                    <a:p>
                      <a:pPr algn="ctr" fontAlgn="b"/>
                      <a:r>
                        <a:rPr lang="fr-FR" sz="1700" u="none" strike="noStrike" dirty="0">
                          <a:effectLst/>
                        </a:rPr>
                        <a:t>Association</a:t>
                      </a:r>
                    </a:p>
                    <a:p>
                      <a:pPr algn="ctr" fontAlgn="b"/>
                      <a:r>
                        <a:rPr lang="fr-FR" sz="1700" u="none" strike="noStrike" dirty="0">
                          <a:effectLst/>
                        </a:rPr>
                        <a:t>COLONIAL CLUB</a:t>
                      </a:r>
                      <a:endParaRPr lang="fr-FR" sz="1700" b="0" i="0" u="none" strike="noStrike" dirty="0">
                        <a:solidFill>
                          <a:srgbClr val="000000"/>
                        </a:solidFill>
                        <a:effectLst/>
                        <a:latin typeface="Arial" panose="020B0604020202020204" pitchFamily="34" charset="0"/>
                      </a:endParaRPr>
                    </a:p>
                  </a:txBody>
                  <a:tcPr marL="13360" marR="13360" marT="13360" marB="0" anchor="ctr"/>
                </a:tc>
                <a:tc>
                  <a:txBody>
                    <a:bodyPr/>
                    <a:lstStyle/>
                    <a:p>
                      <a:pPr algn="l" fontAlgn="b"/>
                      <a:r>
                        <a:rPr lang="fr-FR" sz="1700" u="none" strike="noStrike">
                          <a:effectLst/>
                        </a:rPr>
                        <a:t>FOODLAB éKO (l'agrotransformation solidaire)</a:t>
                      </a:r>
                      <a:endParaRPr lang="fr-FR" sz="1700" b="0" i="0" u="none" strike="noStrike">
                        <a:solidFill>
                          <a:srgbClr val="000000"/>
                        </a:solidFill>
                        <a:effectLst/>
                        <a:latin typeface="Arial" panose="020B0604020202020204" pitchFamily="34" charset="0"/>
                      </a:endParaRPr>
                    </a:p>
                  </a:txBody>
                  <a:tcPr marL="13360" marR="13360" marT="13360" marB="0" anchor="ctr"/>
                </a:tc>
                <a:tc>
                  <a:txBody>
                    <a:bodyPr/>
                    <a:lstStyle/>
                    <a:p>
                      <a:pPr algn="l" fontAlgn="b"/>
                      <a:r>
                        <a:rPr lang="fr-FR" sz="1400" u="none" strike="noStrike" dirty="0">
                          <a:effectLst/>
                        </a:rPr>
                        <a:t>Insertion sociale et professionnelle </a:t>
                      </a:r>
                      <a:endParaRPr lang="fr-FR" sz="1400" b="0" i="0" u="none" strike="noStrike" dirty="0">
                        <a:solidFill>
                          <a:srgbClr val="000000"/>
                        </a:solidFill>
                        <a:effectLst/>
                        <a:latin typeface="Arial" panose="020B0604020202020204" pitchFamily="34" charset="0"/>
                      </a:endParaRPr>
                    </a:p>
                  </a:txBody>
                  <a:tcPr marL="13360" marR="13360" marT="13360" marB="0" anchor="ctr"/>
                </a:tc>
                <a:extLst>
                  <a:ext uri="{0D108BD9-81ED-4DB2-BD59-A6C34878D82A}">
                    <a16:rowId xmlns:a16="http://schemas.microsoft.com/office/drawing/2014/main" val="3757245233"/>
                  </a:ext>
                </a:extLst>
              </a:tr>
              <a:tr h="1320884">
                <a:tc>
                  <a:txBody>
                    <a:bodyPr/>
                    <a:lstStyle/>
                    <a:p>
                      <a:pPr algn="r" fontAlgn="b"/>
                      <a:r>
                        <a:rPr lang="fr-FR" sz="1500" u="none" strike="noStrike">
                          <a:effectLst/>
                        </a:rPr>
                        <a:t>4</a:t>
                      </a:r>
                      <a:endParaRPr lang="fr-FR" sz="1500" b="0" i="0" u="none" strike="noStrike">
                        <a:effectLst/>
                        <a:latin typeface="Arial" panose="020B0604020202020204" pitchFamily="34" charset="0"/>
                      </a:endParaRPr>
                    </a:p>
                  </a:txBody>
                  <a:tcPr marL="13360" marR="13360" marT="13360" marB="0" anchor="ctr"/>
                </a:tc>
                <a:tc>
                  <a:txBody>
                    <a:bodyPr/>
                    <a:lstStyle/>
                    <a:p>
                      <a:pPr algn="ctr" fontAlgn="b"/>
                      <a:r>
                        <a:rPr lang="fr-FR" sz="1700" u="none" strike="noStrike" dirty="0">
                          <a:effectLst/>
                        </a:rPr>
                        <a:t>SAS</a:t>
                      </a:r>
                    </a:p>
                    <a:p>
                      <a:pPr algn="ctr" fontAlgn="b"/>
                      <a:r>
                        <a:rPr lang="fr-FR" sz="1700" u="none" strike="noStrike" dirty="0">
                          <a:effectLst/>
                        </a:rPr>
                        <a:t>AROBAZCONSULTING/ASSOCIATION DES AMIS DES RESIDENCES ACACIAS</a:t>
                      </a:r>
                      <a:endParaRPr lang="fr-FR" sz="1700" b="0" i="0" u="none" strike="noStrike" dirty="0">
                        <a:solidFill>
                          <a:srgbClr val="000000"/>
                        </a:solidFill>
                        <a:effectLst/>
                        <a:latin typeface="Arial" panose="020B0604020202020204" pitchFamily="34" charset="0"/>
                      </a:endParaRPr>
                    </a:p>
                  </a:txBody>
                  <a:tcPr marL="13360" marR="13360" marT="13360" marB="0" anchor="ctr"/>
                </a:tc>
                <a:tc>
                  <a:txBody>
                    <a:bodyPr/>
                    <a:lstStyle/>
                    <a:p>
                      <a:pPr algn="l" fontAlgn="b"/>
                      <a:r>
                        <a:rPr lang="fr-FR" sz="1700" u="none" strike="noStrike">
                          <a:effectLst/>
                        </a:rPr>
                        <a:t>Création de Tiers Lieu</a:t>
                      </a:r>
                      <a:endParaRPr lang="fr-FR" sz="1700" b="0" i="0" u="none" strike="noStrike">
                        <a:solidFill>
                          <a:srgbClr val="000000"/>
                        </a:solidFill>
                        <a:effectLst/>
                        <a:latin typeface="Arial" panose="020B0604020202020204" pitchFamily="34" charset="0"/>
                      </a:endParaRPr>
                    </a:p>
                  </a:txBody>
                  <a:tcPr marL="13360" marR="13360" marT="13360" marB="0" anchor="ctr"/>
                </a:tc>
                <a:tc>
                  <a:txBody>
                    <a:bodyPr/>
                    <a:lstStyle/>
                    <a:p>
                      <a:pPr algn="l" fontAlgn="b"/>
                      <a:r>
                        <a:rPr lang="fr-FR" sz="1400" u="none" strike="noStrike" dirty="0">
                          <a:effectLst/>
                        </a:rPr>
                        <a:t>Soutien à la Création d'activité et échange des pratiques et </a:t>
                      </a:r>
                      <a:r>
                        <a:rPr lang="fr-FR" sz="1400" u="none" strike="noStrike" dirty="0" err="1">
                          <a:effectLst/>
                        </a:rPr>
                        <a:t>savoirs-faire</a:t>
                      </a:r>
                      <a:r>
                        <a:rPr lang="fr-FR" sz="1400" u="none" strike="noStrike" dirty="0">
                          <a:effectLst/>
                        </a:rPr>
                        <a:t> en faveur des entrepreneurs des bénéficiaires du revenu de solidarité active notamment.</a:t>
                      </a:r>
                      <a:endParaRPr lang="fr-FR" sz="1400" b="0" i="0" u="none" strike="noStrike" dirty="0">
                        <a:solidFill>
                          <a:srgbClr val="000000"/>
                        </a:solidFill>
                        <a:effectLst/>
                        <a:latin typeface="Arial" panose="020B0604020202020204" pitchFamily="34" charset="0"/>
                      </a:endParaRPr>
                    </a:p>
                  </a:txBody>
                  <a:tcPr marL="13360" marR="13360" marT="13360" marB="0" anchor="ctr"/>
                </a:tc>
                <a:extLst>
                  <a:ext uri="{0D108BD9-81ED-4DB2-BD59-A6C34878D82A}">
                    <a16:rowId xmlns:a16="http://schemas.microsoft.com/office/drawing/2014/main" val="1515470788"/>
                  </a:ext>
                </a:extLst>
              </a:tr>
            </a:tbl>
          </a:graphicData>
        </a:graphic>
      </p:graphicFrame>
      <p:pic>
        <p:nvPicPr>
          <p:cNvPr id="3" name="Image 2">
            <a:extLst>
              <a:ext uri="{FF2B5EF4-FFF2-40B4-BE49-F238E27FC236}">
                <a16:creationId xmlns:a16="http://schemas.microsoft.com/office/drawing/2014/main" id="{D98E88D8-9415-D8D7-1773-F5414CC8121F}"/>
              </a:ext>
            </a:extLst>
          </p:cNvPr>
          <p:cNvPicPr>
            <a:picLocks noChangeAspect="1"/>
          </p:cNvPicPr>
          <p:nvPr/>
        </p:nvPicPr>
        <p:blipFill>
          <a:blip r:embed="rId2"/>
          <a:stretch>
            <a:fillRect/>
          </a:stretch>
        </p:blipFill>
        <p:spPr>
          <a:xfrm>
            <a:off x="35005" y="0"/>
            <a:ext cx="1072989" cy="1072989"/>
          </a:xfrm>
          <a:prstGeom prst="rect">
            <a:avLst/>
          </a:prstGeom>
        </p:spPr>
      </p:pic>
    </p:spTree>
    <p:extLst>
      <p:ext uri="{BB962C8B-B14F-4D97-AF65-F5344CB8AC3E}">
        <p14:creationId xmlns:p14="http://schemas.microsoft.com/office/powerpoint/2010/main" val="729839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37B84-A17F-4992-969C-ABAD36859EFE}"/>
              </a:ext>
            </a:extLst>
          </p:cNvPr>
          <p:cNvSpPr>
            <a:spLocks noGrp="1"/>
          </p:cNvSpPr>
          <p:nvPr>
            <p:ph type="ctrTitle"/>
          </p:nvPr>
        </p:nvSpPr>
        <p:spPr/>
        <p:txBody>
          <a:bodyPr/>
          <a:lstStyle/>
          <a:p>
            <a:r>
              <a:rPr lang="fr-FR" dirty="0"/>
              <a:t>CONCLUSION</a:t>
            </a:r>
          </a:p>
        </p:txBody>
      </p:sp>
      <p:sp>
        <p:nvSpPr>
          <p:cNvPr id="3" name="Sous-titre 2">
            <a:extLst>
              <a:ext uri="{FF2B5EF4-FFF2-40B4-BE49-F238E27FC236}">
                <a16:creationId xmlns:a16="http://schemas.microsoft.com/office/drawing/2014/main" id="{1E2DA274-4CDC-4ECC-8AC2-132CFC7AB87F}"/>
              </a:ext>
            </a:extLst>
          </p:cNvPr>
          <p:cNvSpPr>
            <a:spLocks noGrp="1"/>
          </p:cNvSpPr>
          <p:nvPr>
            <p:ph type="subTitle" idx="1"/>
          </p:nvPr>
        </p:nvSpPr>
        <p:spPr/>
        <p:txBody>
          <a:bodyPr/>
          <a:lstStyle/>
          <a:p>
            <a:endParaRPr lang="fr-FR" dirty="0"/>
          </a:p>
        </p:txBody>
      </p:sp>
      <p:sp>
        <p:nvSpPr>
          <p:cNvPr id="4" name="Espace réservé du pied de page 3">
            <a:extLst>
              <a:ext uri="{FF2B5EF4-FFF2-40B4-BE49-F238E27FC236}">
                <a16:creationId xmlns:a16="http://schemas.microsoft.com/office/drawing/2014/main" id="{8E2628C8-B217-444E-AD1D-B47E61C21495}"/>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6A735A47-43F5-4EB3-82BF-C2C701EB76F8}"/>
              </a:ext>
            </a:extLst>
          </p:cNvPr>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481463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AB6B26-BFAB-45F4-A669-854BA63E6E76}"/>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AA5EB7CD-D04A-43A4-A0C3-FA790B0EE804}"/>
              </a:ext>
            </a:extLst>
          </p:cNvPr>
          <p:cNvSpPr>
            <a:spLocks noGrp="1"/>
          </p:cNvSpPr>
          <p:nvPr>
            <p:ph idx="1"/>
          </p:nvPr>
        </p:nvSpPr>
        <p:spPr/>
        <p:txBody>
          <a:bodyPr/>
          <a:lstStyle/>
          <a:p>
            <a:r>
              <a:rPr lang="fr-FR" dirty="0"/>
              <a:t>Le Département, avec le soutien de l’Etat,  accompagne 12 structures pour créer un tiers – lieu  ou aménager un tiers-lieu déjà existants en Guadeloupe, y compris à Marie-Galante. 	</a:t>
            </a:r>
          </a:p>
          <a:p>
            <a:pPr marL="0" indent="0">
              <a:buNone/>
            </a:pPr>
            <a:endParaRPr lang="fr-FR" dirty="0"/>
          </a:p>
          <a:p>
            <a:pPr algn="just"/>
            <a:r>
              <a:rPr lang="fr-FR" dirty="0"/>
              <a:t>La satisfaction des usagers montre bien que sur un territoire mal desservi par les transports publics, il est important d’ouvrir des tiers-lieux afin  de favoriser la cohésion sociale et de permettre la réussite des parcours d’insertion.</a:t>
            </a:r>
          </a:p>
          <a:p>
            <a:pPr algn="just"/>
            <a:endParaRPr lang="fr-FR" dirty="0"/>
          </a:p>
          <a:p>
            <a:pPr algn="just"/>
            <a:r>
              <a:rPr lang="fr-FR" dirty="0"/>
              <a:t>Un nouvel appel à projets est lancé par le Département de la Guadeloupe, avec le soutien de l’Etat et de la CAF de la Guadeloupe pour achever la couverture du territoire.</a:t>
            </a:r>
          </a:p>
          <a:p>
            <a:pPr algn="just"/>
            <a:endParaRPr lang="fr-FR" dirty="0"/>
          </a:p>
        </p:txBody>
      </p:sp>
      <p:sp>
        <p:nvSpPr>
          <p:cNvPr id="4" name="Espace réservé du pied de page 3">
            <a:extLst>
              <a:ext uri="{FF2B5EF4-FFF2-40B4-BE49-F238E27FC236}">
                <a16:creationId xmlns:a16="http://schemas.microsoft.com/office/drawing/2014/main" id="{DE843DE6-5436-438E-9C22-3C3BA5A57950}"/>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491DF737-D6B1-4C41-849A-8E245BD33F1C}"/>
              </a:ext>
            </a:extLst>
          </p:cNvPr>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1800712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B983A-5013-49E9-8F46-4B5138A8602F}"/>
              </a:ext>
            </a:extLst>
          </p:cNvPr>
          <p:cNvSpPr>
            <a:spLocks noGrp="1"/>
          </p:cNvSpPr>
          <p:nvPr>
            <p:ph type="title"/>
          </p:nvPr>
        </p:nvSpPr>
        <p:spPr/>
        <p:txBody>
          <a:bodyPr/>
          <a:lstStyle/>
          <a:p>
            <a:r>
              <a:rPr lang="fr-FR" dirty="0">
                <a:solidFill>
                  <a:schemeClr val="tx1"/>
                </a:solidFill>
                <a:hlinkClick r:id="rId2">
                  <a:extLst>
                    <a:ext uri="{A12FA001-AC4F-418D-AE19-62706E023703}">
                      <ahyp:hlinkClr xmlns:ahyp="http://schemas.microsoft.com/office/drawing/2018/hyperlinkcolor" val="tx"/>
                    </a:ext>
                  </a:extLst>
                </a:hlinkClick>
              </a:rPr>
              <a:t>www.cg971.fr</a:t>
            </a:r>
            <a:br>
              <a:rPr lang="fr-FR" dirty="0">
                <a:solidFill>
                  <a:schemeClr val="tx1"/>
                </a:solidFill>
              </a:rPr>
            </a:br>
            <a:br>
              <a:rPr lang="fr-FR" dirty="0">
                <a:solidFill>
                  <a:schemeClr val="tx1"/>
                </a:solidFill>
              </a:rPr>
            </a:br>
            <a:r>
              <a:rPr lang="fr-FR" dirty="0">
                <a:solidFill>
                  <a:schemeClr val="tx1"/>
                </a:solidFill>
                <a:hlinkClick r:id="rId3">
                  <a:extLst>
                    <a:ext uri="{A12FA001-AC4F-418D-AE19-62706E023703}">
                      <ahyp:hlinkClr xmlns:ahyp="http://schemas.microsoft.com/office/drawing/2018/hyperlinkcolor" val="tx"/>
                    </a:ext>
                  </a:extLst>
                </a:hlinkClick>
              </a:rPr>
              <a:t>dgai@cg971.fr</a:t>
            </a:r>
            <a:br>
              <a:rPr lang="fr-FR" dirty="0">
                <a:solidFill>
                  <a:schemeClr val="tx1"/>
                </a:solidFill>
              </a:rPr>
            </a:br>
            <a:endParaRPr lang="fr-FR" dirty="0">
              <a:solidFill>
                <a:schemeClr val="tx1"/>
              </a:solidFill>
            </a:endParaRPr>
          </a:p>
        </p:txBody>
      </p:sp>
      <p:sp>
        <p:nvSpPr>
          <p:cNvPr id="3" name="Espace réservé du contenu 2">
            <a:extLst>
              <a:ext uri="{FF2B5EF4-FFF2-40B4-BE49-F238E27FC236}">
                <a16:creationId xmlns:a16="http://schemas.microsoft.com/office/drawing/2014/main" id="{59A69302-9DC5-48F1-9940-7C5DC50059F2}"/>
              </a:ext>
            </a:extLst>
          </p:cNvPr>
          <p:cNvSpPr>
            <a:spLocks noGrp="1"/>
          </p:cNvSpPr>
          <p:nvPr>
            <p:ph idx="1"/>
          </p:nvPr>
        </p:nvSpPr>
        <p:spPr/>
        <p:txBody>
          <a:bodyPr>
            <a:normAutofit/>
          </a:bodyPr>
          <a:lstStyle/>
          <a:p>
            <a:r>
              <a:rPr lang="fr-FR" sz="3200" dirty="0"/>
              <a:t>Je vous remercie de votre attention</a:t>
            </a:r>
          </a:p>
        </p:txBody>
      </p:sp>
      <p:sp>
        <p:nvSpPr>
          <p:cNvPr id="4" name="Espace réservé du pied de page 3">
            <a:extLst>
              <a:ext uri="{FF2B5EF4-FFF2-40B4-BE49-F238E27FC236}">
                <a16:creationId xmlns:a16="http://schemas.microsoft.com/office/drawing/2014/main" id="{5E4324B7-07EC-4509-A7CF-DFF83C110B3C}"/>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4B341084-7230-423A-90B2-47F0F1404C45}"/>
              </a:ext>
            </a:extLst>
          </p:cNvPr>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193333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0AAE5098-5A6B-4171-AD74-C835D5E51D4D}"/>
              </a:ext>
            </a:extLst>
          </p:cNvPr>
          <p:cNvSpPr>
            <a:spLocks noGrp="1"/>
          </p:cNvSpPr>
          <p:nvPr>
            <p:ph type="title"/>
          </p:nvPr>
        </p:nvSpPr>
        <p:spPr>
          <a:xfrm>
            <a:off x="494260" y="1683144"/>
            <a:ext cx="2774922" cy="3491712"/>
          </a:xfrm>
        </p:spPr>
        <p:txBody>
          <a:bodyPr>
            <a:normAutofit/>
          </a:bodyPr>
          <a:lstStyle/>
          <a:p>
            <a:r>
              <a:rPr lang="fr-FR" dirty="0"/>
              <a:t>Définition du tiers-lieux</a:t>
            </a:r>
          </a:p>
        </p:txBody>
      </p:sp>
      <p:sp>
        <p:nvSpPr>
          <p:cNvPr id="3" name="Espace réservé du contenu 2">
            <a:extLst>
              <a:ext uri="{FF2B5EF4-FFF2-40B4-BE49-F238E27FC236}">
                <a16:creationId xmlns:a16="http://schemas.microsoft.com/office/drawing/2014/main" id="{F3D28684-C39E-4316-A6D5-7595D605BC72}"/>
              </a:ext>
            </a:extLst>
          </p:cNvPr>
          <p:cNvSpPr>
            <a:spLocks noGrp="1"/>
          </p:cNvSpPr>
          <p:nvPr>
            <p:ph idx="1"/>
          </p:nvPr>
        </p:nvSpPr>
        <p:spPr>
          <a:xfrm>
            <a:off x="4361606" y="1683143"/>
            <a:ext cx="6627377" cy="3491713"/>
          </a:xfrm>
        </p:spPr>
        <p:txBody>
          <a:bodyPr>
            <a:normAutofit/>
          </a:bodyPr>
          <a:lstStyle/>
          <a:p>
            <a:pPr algn="just"/>
            <a:r>
              <a:rPr lang="fr-FR" sz="3200" dirty="0"/>
              <a:t>Espace de sociabilité d'initiative citoyenne, où une communauté peut se rencontrer, se réunir, échanger et partager ressources, compétences et savoirs. </a:t>
            </a:r>
          </a:p>
          <a:p>
            <a:pPr lvl="1" algn="just"/>
            <a:endParaRPr lang="fr-FR" sz="3200" dirty="0"/>
          </a:p>
          <a:p>
            <a:pPr lvl="1" algn="just"/>
            <a:r>
              <a:rPr lang="fr-FR" dirty="0"/>
              <a:t>Source : Le Robert </a:t>
            </a:r>
          </a:p>
        </p:txBody>
      </p:sp>
      <p:sp>
        <p:nvSpPr>
          <p:cNvPr id="15" name="Freeform: Shape 14">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Espace réservé du pied de page 4">
            <a:extLst>
              <a:ext uri="{FF2B5EF4-FFF2-40B4-BE49-F238E27FC236}">
                <a16:creationId xmlns:a16="http://schemas.microsoft.com/office/drawing/2014/main" id="{81E60D58-E90E-4EDA-A488-5072C6BE28F1}"/>
              </a:ext>
            </a:extLst>
          </p:cNvPr>
          <p:cNvSpPr>
            <a:spLocks noGrp="1"/>
          </p:cNvSpPr>
          <p:nvPr>
            <p:ph type="ftr" sz="quarter" idx="11"/>
          </p:nvPr>
        </p:nvSpPr>
        <p:spPr>
          <a:xfrm>
            <a:off x="4361606" y="6356350"/>
            <a:ext cx="5419179" cy="365125"/>
          </a:xfrm>
        </p:spPr>
        <p:txBody>
          <a:bodyPr>
            <a:normAutofit fontScale="92500"/>
          </a:bodyPr>
          <a:lstStyle/>
          <a:p>
            <a:pPr>
              <a:spcAft>
                <a:spcPts val="600"/>
              </a:spcAft>
            </a:pPr>
            <a:r>
              <a:rPr lang="fr-FR"/>
              <a:t>Les tiers-lieux une solution au problème de mobilité en GPe - CD 971/DIE/V MAGLOIRE 09/2022</a:t>
            </a:r>
            <a:endParaRPr lang="en-US" dirty="0"/>
          </a:p>
        </p:txBody>
      </p:sp>
      <p:sp>
        <p:nvSpPr>
          <p:cNvPr id="6" name="Espace réservé du numéro de diapositive 5">
            <a:extLst>
              <a:ext uri="{FF2B5EF4-FFF2-40B4-BE49-F238E27FC236}">
                <a16:creationId xmlns:a16="http://schemas.microsoft.com/office/drawing/2014/main" id="{ED0ABE48-015C-47AA-85EE-7DE9DEF128CE}"/>
              </a:ext>
            </a:extLst>
          </p:cNvPr>
          <p:cNvSpPr>
            <a:spLocks noGrp="1"/>
          </p:cNvSpPr>
          <p:nvPr>
            <p:ph type="sldNum" sz="quarter" idx="12"/>
          </p:nvPr>
        </p:nvSpPr>
        <p:spPr>
          <a:xfrm>
            <a:off x="10634135" y="6356350"/>
            <a:ext cx="1530927" cy="365125"/>
          </a:xfrm>
        </p:spPr>
        <p:txBody>
          <a:bodyPr>
            <a:normAutofit/>
          </a:bodyPr>
          <a:lstStyle/>
          <a:p>
            <a:pPr>
              <a:spcAft>
                <a:spcPts val="600"/>
              </a:spcAft>
            </a:pPr>
            <a:fld id="{4FAB73BC-B049-4115-A692-8D63A059BFB8}" type="slidenum">
              <a:rPr lang="en-US" smtClean="0"/>
              <a:pPr>
                <a:spcAft>
                  <a:spcPts val="600"/>
                </a:spcAft>
              </a:pPr>
              <a:t>4</a:t>
            </a:fld>
            <a:endParaRPr lang="en-US"/>
          </a:p>
        </p:txBody>
      </p:sp>
      <p:pic>
        <p:nvPicPr>
          <p:cNvPr id="4" name="Image 3">
            <a:extLst>
              <a:ext uri="{FF2B5EF4-FFF2-40B4-BE49-F238E27FC236}">
                <a16:creationId xmlns:a16="http://schemas.microsoft.com/office/drawing/2014/main" id="{30F3D737-0327-487B-8F96-D98EE1DA1E3C}"/>
              </a:ext>
            </a:extLst>
          </p:cNvPr>
          <p:cNvPicPr>
            <a:picLocks noChangeAspect="1"/>
          </p:cNvPicPr>
          <p:nvPr/>
        </p:nvPicPr>
        <p:blipFill>
          <a:blip r:embed="rId2"/>
          <a:stretch>
            <a:fillRect/>
          </a:stretch>
        </p:blipFill>
        <p:spPr>
          <a:xfrm>
            <a:off x="0" y="0"/>
            <a:ext cx="1069848" cy="1069848"/>
          </a:xfrm>
          <a:prstGeom prst="rect">
            <a:avLst/>
          </a:prstGeom>
        </p:spPr>
      </p:pic>
    </p:spTree>
    <p:extLst>
      <p:ext uri="{BB962C8B-B14F-4D97-AF65-F5344CB8AC3E}">
        <p14:creationId xmlns:p14="http://schemas.microsoft.com/office/powerpoint/2010/main" val="428805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BD9D4A2-B890-4D70-971C-BB79975E546E}"/>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D87C8566-BC05-4631-B897-4976AB078925}"/>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
        <p:nvSpPr>
          <p:cNvPr id="3" name="Espace réservé du contenu 2">
            <a:extLst>
              <a:ext uri="{FF2B5EF4-FFF2-40B4-BE49-F238E27FC236}">
                <a16:creationId xmlns:a16="http://schemas.microsoft.com/office/drawing/2014/main" id="{7DF1AB46-DE75-45B4-9BB2-9F68B57700DD}"/>
              </a:ext>
            </a:extLst>
          </p:cNvPr>
          <p:cNvSpPr>
            <a:spLocks noGrp="1"/>
          </p:cNvSpPr>
          <p:nvPr>
            <p:ph idx="4294967295"/>
          </p:nvPr>
        </p:nvSpPr>
        <p:spPr>
          <a:xfrm>
            <a:off x="1311964" y="569844"/>
            <a:ext cx="10137913" cy="5419794"/>
          </a:xfrm>
        </p:spPr>
        <p:txBody>
          <a:bodyPr/>
          <a:lstStyle/>
          <a:p>
            <a:r>
              <a:rPr lang="fr-FR" sz="2800" b="1" dirty="0"/>
              <a:t>Origine des tiers lieux :</a:t>
            </a:r>
          </a:p>
          <a:p>
            <a:r>
              <a:rPr lang="fr-FR" sz="3200" dirty="0"/>
              <a:t>La notion de Tiers lieux (The </a:t>
            </a:r>
            <a:r>
              <a:rPr lang="fr-FR" sz="3200" dirty="0" err="1"/>
              <a:t>Third</a:t>
            </a:r>
            <a:r>
              <a:rPr lang="fr-FR" sz="3200" dirty="0"/>
              <a:t> Place) est apparue en 1989 dans The Great Good Place, un livre de Ray Oldenburg, sociologue américain. </a:t>
            </a:r>
          </a:p>
          <a:p>
            <a:r>
              <a:rPr lang="fr-FR" sz="3200" dirty="0"/>
              <a:t>Sa définition est à la fois simple et très ouverte puisqu’elle englobe tout lieu de sociabilité autre que la maison et le travail. Il s’agit d’un lieu fréquenté quotidiennement par ses usagers.</a:t>
            </a:r>
          </a:p>
          <a:p>
            <a:endParaRPr lang="fr-FR" dirty="0"/>
          </a:p>
        </p:txBody>
      </p:sp>
    </p:spTree>
    <p:extLst>
      <p:ext uri="{BB962C8B-B14F-4D97-AF65-F5344CB8AC3E}">
        <p14:creationId xmlns:p14="http://schemas.microsoft.com/office/powerpoint/2010/main" val="180882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6EA14FB-6A44-4E45-A4BA-1452A4CB2573}"/>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A5DF6FA1-F4F6-470B-B4A6-5F9D927C6A82}"/>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
        <p:nvSpPr>
          <p:cNvPr id="3" name="Espace réservé du contenu 2">
            <a:extLst>
              <a:ext uri="{FF2B5EF4-FFF2-40B4-BE49-F238E27FC236}">
                <a16:creationId xmlns:a16="http://schemas.microsoft.com/office/drawing/2014/main" id="{F52ADCD9-BD4E-47EE-A355-151CE49620BB}"/>
              </a:ext>
            </a:extLst>
          </p:cNvPr>
          <p:cNvSpPr>
            <a:spLocks noGrp="1"/>
          </p:cNvSpPr>
          <p:nvPr>
            <p:ph idx="4294967295"/>
          </p:nvPr>
        </p:nvSpPr>
        <p:spPr>
          <a:xfrm>
            <a:off x="477078" y="1046922"/>
            <a:ext cx="11714922" cy="4937953"/>
          </a:xfrm>
        </p:spPr>
        <p:txBody>
          <a:bodyPr>
            <a:normAutofit/>
          </a:bodyPr>
          <a:lstStyle/>
          <a:p>
            <a:r>
              <a:rPr lang="fr-FR" sz="2800" b="1" dirty="0"/>
              <a:t>Les tiers lieux sont  des espaces polymorphes :</a:t>
            </a:r>
          </a:p>
          <a:p>
            <a:pPr algn="just"/>
            <a:r>
              <a:rPr lang="fr-FR" sz="2800" dirty="0">
                <a:solidFill>
                  <a:schemeClr val="tx1"/>
                </a:solidFill>
              </a:rPr>
              <a:t>La notion de Tiers lieux ne s’applique pas seulement aux espaces de coworking. On utilise également cette terminologie pour parler d’autres lieux d’innovation, comme les </a:t>
            </a:r>
            <a:r>
              <a:rPr lang="fr-FR" sz="2800" dirty="0" err="1">
                <a:solidFill>
                  <a:schemeClr val="tx1"/>
                </a:solidFill>
              </a:rPr>
              <a:t>FabLab</a:t>
            </a:r>
            <a:r>
              <a:rPr lang="fr-FR" sz="2800" dirty="0">
                <a:solidFill>
                  <a:schemeClr val="tx1"/>
                </a:solidFill>
              </a:rPr>
              <a:t>, les accélérateurs de startups…</a:t>
            </a:r>
          </a:p>
          <a:p>
            <a:r>
              <a:rPr lang="fr-FR" sz="2800" dirty="0">
                <a:solidFill>
                  <a:schemeClr val="tx1"/>
                </a:solidFill>
              </a:rPr>
              <a:t>La notion de tiers lieux ne désigne plus seulement un espace physique. Il serait inexact de le percevoir uniquement comme un mot regroupant les divers lieux collaboratifs. Un tiers lieu peut désormais être éphémère ou itinérant.</a:t>
            </a:r>
          </a:p>
        </p:txBody>
      </p:sp>
    </p:spTree>
    <p:extLst>
      <p:ext uri="{BB962C8B-B14F-4D97-AF65-F5344CB8AC3E}">
        <p14:creationId xmlns:p14="http://schemas.microsoft.com/office/powerpoint/2010/main" val="341215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140DAC9-BE70-4835-9B47-B68CB8CAEE56}"/>
              </a:ext>
            </a:extLst>
          </p:cNvPr>
          <p:cNvSpPr>
            <a:spLocks noGrp="1"/>
          </p:cNvSpPr>
          <p:nvPr>
            <p:ph type="ctrTitle"/>
          </p:nvPr>
        </p:nvSpPr>
        <p:spPr/>
        <p:txBody>
          <a:bodyPr>
            <a:normAutofit fontScale="90000"/>
          </a:bodyPr>
          <a:lstStyle/>
          <a:p>
            <a:r>
              <a:rPr lang="fr-FR" dirty="0"/>
              <a:t>Une dynamique nationale qui tarde à se développer en Guadeloupe</a:t>
            </a:r>
          </a:p>
        </p:txBody>
      </p:sp>
      <p:sp>
        <p:nvSpPr>
          <p:cNvPr id="2" name="Espace réservé du pied de page 1">
            <a:extLst>
              <a:ext uri="{FF2B5EF4-FFF2-40B4-BE49-F238E27FC236}">
                <a16:creationId xmlns:a16="http://schemas.microsoft.com/office/drawing/2014/main" id="{7E4F4B3D-F803-4EAC-844C-892F1E5D05A6}"/>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3" name="Espace réservé du numéro de diapositive 2">
            <a:extLst>
              <a:ext uri="{FF2B5EF4-FFF2-40B4-BE49-F238E27FC236}">
                <a16:creationId xmlns:a16="http://schemas.microsoft.com/office/drawing/2014/main" id="{059CEAA0-7782-43C1-AD76-2BB31351824C}"/>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76146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FCE965-C713-4101-907C-8DF7CAE84097}"/>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92E6CB19-5AED-434C-9B6A-35223D90E961}"/>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
        <p:nvSpPr>
          <p:cNvPr id="3" name="Espace réservé du contenu 2">
            <a:extLst>
              <a:ext uri="{FF2B5EF4-FFF2-40B4-BE49-F238E27FC236}">
                <a16:creationId xmlns:a16="http://schemas.microsoft.com/office/drawing/2014/main" id="{C841D393-F579-40B6-AE17-E62FC1E32EFB}"/>
              </a:ext>
            </a:extLst>
          </p:cNvPr>
          <p:cNvSpPr>
            <a:spLocks noGrp="1"/>
          </p:cNvSpPr>
          <p:nvPr>
            <p:ph idx="4294967295"/>
          </p:nvPr>
        </p:nvSpPr>
        <p:spPr>
          <a:xfrm>
            <a:off x="1656521" y="704574"/>
            <a:ext cx="9528314" cy="5523948"/>
          </a:xfrm>
        </p:spPr>
        <p:txBody>
          <a:bodyPr>
            <a:normAutofit/>
          </a:bodyPr>
          <a:lstStyle/>
          <a:p>
            <a:pPr algn="just"/>
            <a:r>
              <a:rPr lang="fr-FR" sz="2800" dirty="0"/>
              <a:t>Une dynamique se développe dans l’hexagone : 1 800, c’est le nombre de tiers lieux recensés sur l’ensemble du territoire français par la mission conduite par Patrick Lévy-</a:t>
            </a:r>
            <a:r>
              <a:rPr lang="fr-FR" sz="2800" dirty="0" err="1"/>
              <a:t>Waitz</a:t>
            </a:r>
            <a:r>
              <a:rPr lang="fr-FR" sz="2800" dirty="0"/>
              <a:t>, Président de la Fondation Travailler autrement, dans son rapport Faire ensemble pour mieux vivre ensemble, remis en septembre 2018 au ministre de la cohésion des territoires.</a:t>
            </a:r>
          </a:p>
          <a:p>
            <a:r>
              <a:rPr lang="fr-FR" sz="2800" dirty="0"/>
              <a:t>A cette date n’était recensé, qu’un tiers lieu en Guadeloupe à dominante Fablab : Le fablab de Jarry.</a:t>
            </a:r>
          </a:p>
        </p:txBody>
      </p:sp>
    </p:spTree>
    <p:extLst>
      <p:ext uri="{BB962C8B-B14F-4D97-AF65-F5344CB8AC3E}">
        <p14:creationId xmlns:p14="http://schemas.microsoft.com/office/powerpoint/2010/main" val="376493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26DC3ED-A831-44FA-96BF-EBED317A9FE2}"/>
              </a:ext>
            </a:extLst>
          </p:cNvPr>
          <p:cNvSpPr>
            <a:spLocks noGrp="1"/>
          </p:cNvSpPr>
          <p:nvPr>
            <p:ph type="ftr" sz="quarter" idx="11"/>
          </p:nvPr>
        </p:nvSpPr>
        <p:spPr/>
        <p:txBody>
          <a:bodyPr/>
          <a:lstStyle/>
          <a:p>
            <a:r>
              <a:rPr lang="fr-FR"/>
              <a:t>Les tiers-lieux une solution au problème de mobilité en GPe - CD 971/DIE/V MAGLOIRE 09/2022</a:t>
            </a:r>
            <a:endParaRPr lang="en-US" dirty="0"/>
          </a:p>
        </p:txBody>
      </p:sp>
      <p:sp>
        <p:nvSpPr>
          <p:cNvPr id="5" name="Espace réservé du numéro de diapositive 4">
            <a:extLst>
              <a:ext uri="{FF2B5EF4-FFF2-40B4-BE49-F238E27FC236}">
                <a16:creationId xmlns:a16="http://schemas.microsoft.com/office/drawing/2014/main" id="{510D0D41-8332-4B1A-AD6E-5CF44875256A}"/>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
        <p:nvSpPr>
          <p:cNvPr id="3" name="Espace réservé du contenu 2">
            <a:extLst>
              <a:ext uri="{FF2B5EF4-FFF2-40B4-BE49-F238E27FC236}">
                <a16:creationId xmlns:a16="http://schemas.microsoft.com/office/drawing/2014/main" id="{1B852994-330C-4DC9-A945-6740E001481B}"/>
              </a:ext>
            </a:extLst>
          </p:cNvPr>
          <p:cNvSpPr>
            <a:spLocks noGrp="1"/>
          </p:cNvSpPr>
          <p:nvPr>
            <p:ph idx="4294967295"/>
          </p:nvPr>
        </p:nvSpPr>
        <p:spPr>
          <a:xfrm>
            <a:off x="530087" y="1033670"/>
            <a:ext cx="10376452" cy="4951205"/>
          </a:xfrm>
        </p:spPr>
        <p:txBody>
          <a:bodyPr>
            <a:noAutofit/>
          </a:bodyPr>
          <a:lstStyle/>
          <a:p>
            <a:pPr algn="just"/>
            <a:r>
              <a:rPr lang="fr-FR" sz="2400" dirty="0">
                <a:solidFill>
                  <a:schemeClr val="tx1"/>
                </a:solidFill>
              </a:rPr>
              <a:t>Pour accompagner cette dynamique, l’Etat a lancé le 17 juin 2019 le Programme national « Nouveaux lieux, nouveaux liens » pour permettre à ces lieux de créer de l’activité économique dans les territoires, du lien social mais également d’être vecteurs de culture, d’apprentissage et d’innovations, l’objectif étant de :</a:t>
            </a:r>
          </a:p>
          <a:p>
            <a:pPr marL="0" indent="0">
              <a:buNone/>
            </a:pPr>
            <a:r>
              <a:rPr lang="fr-FR" sz="2400" dirty="0">
                <a:solidFill>
                  <a:schemeClr val="tx1"/>
                </a:solidFill>
              </a:rPr>
              <a:t>• Favoriser le maillage le plus fin possible des territoires en tiers-lieux ;</a:t>
            </a:r>
          </a:p>
          <a:p>
            <a:pPr marL="0" indent="0">
              <a:buNone/>
            </a:pPr>
            <a:r>
              <a:rPr lang="fr-FR" sz="2400" dirty="0">
                <a:solidFill>
                  <a:schemeClr val="tx1"/>
                </a:solidFill>
              </a:rPr>
              <a:t>• Donner les moyens aux tiers-lieux de diversifier leurs revenus en développant des services d’intérêt général déclinés en fonction des besoins des territoires ;</a:t>
            </a:r>
          </a:p>
          <a:p>
            <a:pPr marL="0" indent="0">
              <a:buNone/>
            </a:pPr>
            <a:r>
              <a:rPr lang="fr-FR" sz="2400" dirty="0">
                <a:solidFill>
                  <a:schemeClr val="tx1"/>
                </a:solidFill>
              </a:rPr>
              <a:t>• Faciliter la professionnalisation et l’organisation des réseaux de tiers-lieux ;</a:t>
            </a:r>
          </a:p>
          <a:p>
            <a:pPr marL="0" indent="0">
              <a:buNone/>
            </a:pPr>
            <a:r>
              <a:rPr lang="fr-FR" sz="2400" dirty="0">
                <a:solidFill>
                  <a:schemeClr val="tx1"/>
                </a:solidFill>
              </a:rPr>
              <a:t>• Impliquer des partenaires publics et privés autour de ce programme en proposant un cadre d’intervention commun et des outils mutualisés.</a:t>
            </a:r>
          </a:p>
        </p:txBody>
      </p:sp>
    </p:spTree>
    <p:extLst>
      <p:ext uri="{BB962C8B-B14F-4D97-AF65-F5344CB8AC3E}">
        <p14:creationId xmlns:p14="http://schemas.microsoft.com/office/powerpoint/2010/main" val="3067949063"/>
      </p:ext>
    </p:extLst>
  </p:cSld>
  <p:clrMapOvr>
    <a:masterClrMapping/>
  </p:clrMapOvr>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TM03457475[[fn=Cadre]]</Template>
  <TotalTime>2199</TotalTime>
  <Words>3452</Words>
  <Application>Microsoft Office PowerPoint</Application>
  <PresentationFormat>Grand écran</PresentationFormat>
  <Paragraphs>311</Paragraphs>
  <Slides>37</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45" baseType="lpstr">
      <vt:lpstr>Arial</vt:lpstr>
      <vt:lpstr>Calibri</vt:lpstr>
      <vt:lpstr>Calibri Light</vt:lpstr>
      <vt:lpstr>Corbel</vt:lpstr>
      <vt:lpstr>Helvetica LT Std</vt:lpstr>
      <vt:lpstr>Wingdings 2</vt:lpstr>
      <vt:lpstr>Cadre</vt:lpstr>
      <vt:lpstr>Image bitmap</vt:lpstr>
      <vt:lpstr>    La démarche des  tiers-lieux : des services au plus proche de la population en zone peu dense </vt:lpstr>
      <vt:lpstr>Sommaire</vt:lpstr>
      <vt:lpstr>Définition du tiers-lieu</vt:lpstr>
      <vt:lpstr>Définition du tiers-lieux</vt:lpstr>
      <vt:lpstr>Présentation PowerPoint</vt:lpstr>
      <vt:lpstr>Présentation PowerPoint</vt:lpstr>
      <vt:lpstr>Une dynamique nationale qui tarde à se développer en Guadeloupe</vt:lpstr>
      <vt:lpstr>Présentation PowerPoint</vt:lpstr>
      <vt:lpstr>Présentation PowerPoint</vt:lpstr>
      <vt:lpstr>Présentation PowerPoint</vt:lpstr>
      <vt:lpstr>Le déploiement des tiers-lieux répond au besoin de services de proximité</vt:lpstr>
      <vt:lpstr>Présentation PowerPoint</vt:lpstr>
      <vt:lpstr>Présentation PowerPoint</vt:lpstr>
      <vt:lpstr>Présentation PowerPoint</vt:lpstr>
      <vt:lpstr>Une volonté du Département de la Guadeloupe d’ouvrir  les tiers-lieux aux BRSA Fiche PDI 2.2.5 </vt:lpstr>
      <vt:lpstr>Présentation PowerPoint</vt:lpstr>
      <vt:lpstr>Présentation PowerPoint</vt:lpstr>
      <vt:lpstr>Quelques exemples de tiers-lieux implantés en zone rurale.</vt:lpstr>
      <vt:lpstr> Ville de Gourbeyre</vt:lpstr>
      <vt:lpstr>Ville de Gourbeyre</vt:lpstr>
      <vt:lpstr>CKB &amp;CO  Association CKB</vt:lpstr>
      <vt:lpstr>Association CKB</vt:lpstr>
      <vt:lpstr>Association CKB </vt:lpstr>
      <vt:lpstr> CKB Les Ateliers Parcours d’Insertion</vt:lpstr>
      <vt:lpstr>Association Le Nouveau Mode</vt:lpstr>
      <vt:lpstr>Présentation PowerPoint</vt:lpstr>
      <vt:lpstr>Réalisation et impact</vt:lpstr>
      <vt:lpstr>Présentation PowerPoint</vt:lpstr>
      <vt:lpstr>A</vt:lpstr>
      <vt:lpstr>COMMUNE DE VIEUX-HABITANTS</vt:lpstr>
      <vt:lpstr>LE Bik@web</vt:lpstr>
      <vt:lpstr>Programmation</vt:lpstr>
      <vt:lpstr>INAUGURATION</vt:lpstr>
      <vt:lpstr>2 eme appel à projets  Les lauréats</vt:lpstr>
      <vt:lpstr>CONCLUSION</vt:lpstr>
      <vt:lpstr>Conclusion</vt:lpstr>
      <vt:lpstr>www.cg971.fr  dgai@cg971.fr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AAP Tiers-lieux 2021 Reunion de présentation du bilan intermédiaire et de la programmation du 1 er semestre 2022</dc:title>
  <dc:creator>MAGLOIRE Veronique</dc:creator>
  <cp:lastModifiedBy>MAGLOIRE Veronique</cp:lastModifiedBy>
  <cp:revision>145</cp:revision>
  <cp:lastPrinted>2022-09-21T12:25:16Z</cp:lastPrinted>
  <dcterms:created xsi:type="dcterms:W3CDTF">2022-02-03T14:12:56Z</dcterms:created>
  <dcterms:modified xsi:type="dcterms:W3CDTF">2022-09-21T12:29:40Z</dcterms:modified>
</cp:coreProperties>
</file>