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2.xml" ContentType="application/xml"/>
  <Override PartName="/customXml/itemProps1.xml" ContentType="application/vnd.openxmlformats-officedocument.customXmlProperties+xml"/>
  <Override PartName="/customXml/item3.xml" ContentType="application/xml"/>
  <Override PartName="/customXml/itemProps2.xml" ContentType="application/vnd.openxmlformats-officedocument.customXmlProperties+xml"/>
  <Override PartName="/customXml/item4.xml" ContentType="application/xml"/>
  <Override PartName="/customXml/itemProps3.xml" ContentType="application/vnd.openxmlformats-officedocument.customXmlProperties+xml"/>
  <Override PartName="/customXml/itemProps4.xml" ContentType="application/vnd.openxmlformats-officedocument.customXmlProperties+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_rels/item4.xml.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data4.xml" ContentType="application/vnd.openxmlformats-officedocument.drawingml.diagramData+xml"/>
  <Override PartName="/ppt/diagrams/layout4.xml" ContentType="application/vnd.openxmlformats-officedocument.drawingml.diagramLayout+xml"/>
  <Override PartName="/ppt/diagrams/colors4.xml" ContentType="application/vnd.openxmlformats-officedocument.drawingml.diagramColors+xml"/>
  <Override PartName="/ppt/diagrams/data5.xml" ContentType="application/vnd.openxmlformats-officedocument.drawingml.diagramData+xml"/>
  <Override PartName="/ppt/diagrams/layout5.xml" ContentType="application/vnd.openxmlformats-officedocument.drawingml.diagramLayout+xml"/>
  <Override PartName="/ppt/diagrams/colors5.xml" ContentType="application/vnd.openxmlformats-officedocument.drawingml.diagramColors+xml"/>
  <Override PartName="/ppt/media/image57.png" ContentType="image/png"/>
  <Override PartName="/ppt/media/image69.wmf" ContentType="image/x-wmf"/>
  <Override PartName="/ppt/media/image1.png" ContentType="image/png"/>
  <Override PartName="/ppt/media/image62.png" ContentType="image/png"/>
  <Override PartName="/ppt/media/image8.wmf" ContentType="image/x-wmf"/>
  <Override PartName="/ppt/media/image58.png" ContentType="image/png"/>
  <Override PartName="/ppt/media/image130.png" ContentType="image/png"/>
  <Override PartName="/ppt/media/image2.png" ContentType="image/png"/>
  <Override PartName="/ppt/media/image3.png" ContentType="image/png"/>
  <Override PartName="/ppt/media/image131.png" ContentType="image/png"/>
  <Override PartName="/ppt/media/image59.png" ContentType="image/png"/>
  <Override PartName="/ppt/media/image4.png" ContentType="image/png"/>
  <Override PartName="/ppt/media/image71.png" ContentType="image/png"/>
  <Override PartName="/ppt/media/image5.png" ContentType="image/png"/>
  <Override PartName="/ppt/media/image73.png" ContentType="image/png"/>
  <Override PartName="/ppt/media/image7.png" ContentType="image/png"/>
  <Override PartName="/ppt/media/image6.wmf" ContentType="image/x-wmf"/>
  <Override PartName="/ppt/media/image60.png" ContentType="image/png"/>
  <Override PartName="/ppt/media/image75.png" ContentType="image/png"/>
  <Override PartName="/ppt/media/image9.png" ContentType="image/png"/>
  <Override PartName="/ppt/media/image30.wmf" ContentType="image/x-wmf"/>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27.wmf" ContentType="image/x-wmf"/>
  <Override PartName="/ppt/media/image16.png" ContentType="image/png"/>
  <Override PartName="/ppt/media/image17.png" ContentType="image/png"/>
  <Override PartName="/ppt/media/image29.wmf" ContentType="image/x-wmf"/>
  <Override PartName="/ppt/media/image18.png" ContentType="image/png"/>
  <Override PartName="/ppt/media/image19.png" ContentType="image/png"/>
  <Override PartName="/ppt/media/image20.png" ContentType="image/png"/>
  <Override PartName="/ppt/media/image21.png" ContentType="image/png"/>
  <Override PartName="/ppt/media/image33.wmf" ContentType="image/x-wmf"/>
  <Override PartName="/ppt/media/image22.png" ContentType="image/png"/>
  <Override PartName="/ppt/media/image23.png" ContentType="image/png"/>
  <Override PartName="/ppt/media/image24.png" ContentType="image/png"/>
  <Override PartName="/ppt/media/image25.png" ContentType="image/png"/>
  <Override PartName="/ppt/media/hdphoto1.wdp" ContentType="image/vnd.ms-photo"/>
  <Override PartName="/ppt/media/image26.png" ContentType="image/png"/>
  <Override PartName="/ppt/media/image100.png" ContentType="image/png"/>
  <Override PartName="/ppt/media/image28.png" ContentType="image/png"/>
  <Override PartName="/ppt/media/image50.wmf" ContentType="image/x-wmf"/>
  <Override PartName="/ppt/media/image31.wmf" ContentType="image/x-wmf"/>
  <Override PartName="/ppt/media/image32.png" ContentType="image/png"/>
  <Override PartName="/ppt/media/image34.png" ContentType="image/png"/>
  <Override PartName="/ppt/media/image35.png" ContentType="image/png"/>
  <Override PartName="/ppt/media/image47.wmf" ContentType="image/x-wmf"/>
  <Override PartName="/ppt/media/image36.png" ContentType="image/png"/>
  <Override PartName="/ppt/media/image37.png" ContentType="image/png"/>
  <Override PartName="/ppt/media/image49.wmf" ContentType="image/x-wmf"/>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8.png" ContentType="image/png"/>
  <Override PartName="/ppt/media/image120.png" ContentType="image/png"/>
  <Override PartName="/ppt/media/image51.wmf" ContentType="image/x-wmf"/>
  <Override PartName="/ppt/media/image52.png" ContentType="image/png"/>
  <Override PartName="/ppt/media/image53.png" ContentType="image/png"/>
  <Override PartName="/ppt/media/image54.png" ContentType="image/png"/>
  <Override PartName="/ppt/media/image55.png" ContentType="image/png"/>
  <Override PartName="/ppt/media/image67.wmf" ContentType="image/x-wmf"/>
  <Override PartName="/ppt/media/image56.png" ContentType="image/png"/>
  <Override PartName="/ppt/media/image68.wmf" ContentType="image/x-wmf"/>
  <Override PartName="/ppt/media/image61.png" ContentType="image/png"/>
  <Override PartName="/ppt/media/image63.png" ContentType="image/png"/>
  <Override PartName="/ppt/media/image64.png" ContentType="image/png"/>
  <Override PartName="/ppt/media/image65.png" ContentType="image/png"/>
  <Override PartName="/ppt/media/image66.png" ContentType="image/png"/>
  <Override PartName="/ppt/media/image70.wmf" ContentType="image/x-wmf"/>
  <Override PartName="/ppt/media/image72.png" ContentType="image/png"/>
  <Override PartName="/ppt/media/image74.png" ContentType="image/pn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png" ContentType="image/png"/>
  <Override PartName="/ppt/media/image97.png" ContentType="image/png"/>
  <Override PartName="/ppt/media/image98.png" ContentType="image/png"/>
  <Override PartName="/ppt/media/image99.png" ContentType="image/png"/>
  <Override PartName="/ppt/media/image101.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16.png" ContentType="image/png"/>
  <Override PartName="/ppt/media/image117.png" ContentType="image/png"/>
  <Override PartName="/ppt/media/image118.png" ContentType="image/png"/>
  <Override PartName="/ppt/media/image119.png" ContentType="image/png"/>
  <Override PartName="/ppt/media/image121.png" ContentType="image/png"/>
  <Override PartName="/ppt/media/image122.png" ContentType="image/png"/>
  <Override PartName="/ppt/media/image123.png" ContentType="image/png"/>
  <Override PartName="/ppt/media/image124.png" ContentType="image/png"/>
  <Override PartName="/ppt/media/image125.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32.png" ContentType="image/png"/>
  <Override PartName="/ppt/media/image133.png" ContentType="image/png"/>
  <Override PartName="/ppt/media/image134.png" ContentType="image/png"/>
  <Override PartName="/ppt/media/image135.png" ContentType="image/png"/>
  <Override PartName="/ppt/media/image136.png" ContentType="image/png"/>
  <Override PartName="/ppt/media/image137.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customXml" Target="../customXml/item4.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607550" cy="7205662"/>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E61EA-A178-4921-BD04-E90851B39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48D3D9B-2194-4B78-A1E2-34563E153116}">
      <dgm:prSet phldrT="[Texte]" custT="1"/>
      <dgm:spPr>
        <a:solidFill>
          <a:srgbClr val="C8D54F"/>
        </a:solidFill>
      </dgm:spPr>
      <dgm:t>
        <a:bodyPr/>
        <a:lstStyle/>
        <a:p>
          <a:pPr marL="176213" lvl="1" indent="4763" algn="l" defTabSz="1333500">
            <a:lnSpc>
              <a:spcPct val="90000"/>
            </a:lnSpc>
            <a:spcBef>
              <a:spcPct val="0"/>
            </a:spcBef>
            <a:spcAft>
              <a:spcPct val="20000"/>
            </a:spcAft>
            <a:buFontTx/>
            <a:buNone/>
          </a:pPr>
          <a:r>
            <a:rPr lang="fr-FR" sz="2000" b="1" kern="1200">
              <a:solidFill>
                <a:schemeClr val="bg1"/>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gm:t>
    </dgm:pt>
    <dgm:pt modelId="{2A24B985-F100-482B-B8DC-538060E224DB}" type="parTrans" cxnId="{E02AC6D1-B6CA-4A6C-9451-53248AFDE4B4}">
      <dgm:prSet/>
      <dgm:spPr/>
      <dgm:t>
        <a:bodyPr/>
        <a:lstStyle/>
        <a:p>
          <a:endParaRPr lang="fr-FR" sz="1200"/>
        </a:p>
      </dgm:t>
    </dgm:pt>
    <dgm:pt modelId="{E79A26DC-F7B0-48A2-A62E-963FC8FAEA66}" type="sibTrans" cxnId="{E02AC6D1-B6CA-4A6C-9451-53248AFDE4B4}">
      <dgm:prSet/>
      <dgm:spPr/>
      <dgm:t>
        <a:bodyPr/>
        <a:lstStyle/>
        <a:p>
          <a:endParaRPr lang="fr-FR" sz="1200"/>
        </a:p>
      </dgm:t>
    </dgm:pt>
    <dgm:pt modelId="{3A38DF91-DDCE-43D9-A0DB-F3E02FD588CD}">
      <dgm:prSet phldrT="[Texte]" custT="1"/>
      <dgm:spPr>
        <a:noFill/>
      </dgm:spPr>
      <dgm: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2. </a:t>
          </a:r>
          <a:r>
            <a:rPr lang="fr-FR" sz="2000" b="1" kern="1200">
              <a:solidFill>
                <a:schemeClr val="bg1"/>
              </a:solidFill>
              <a:latin typeface="Tahoma"/>
              <a:ea typeface="+mn-ea"/>
              <a:cs typeface="+mn-cs"/>
            </a:rPr>
            <a:t>Proposition d’évolution des services et schémas de gestion (analyse par liaison)</a:t>
          </a:r>
        </a:p>
      </dgm:t>
    </dgm:pt>
    <dgm:pt modelId="{EBA4C84F-B847-409D-BC58-FFD87F762270}" type="parTrans" cxnId="{A2159571-4AE7-47AE-A769-0FE3C78379E8}">
      <dgm:prSet/>
      <dgm:spPr/>
      <dgm:t>
        <a:bodyPr/>
        <a:lstStyle/>
        <a:p>
          <a:endParaRPr lang="fr-FR" sz="1200"/>
        </a:p>
      </dgm:t>
    </dgm:pt>
    <dgm:pt modelId="{0DE1CBEA-960F-4CCF-BD9E-8C9B7B230BBD}" type="sibTrans" cxnId="{A2159571-4AE7-47AE-A769-0FE3C78379E8}">
      <dgm:prSet/>
      <dgm:spPr/>
      <dgm:t>
        <a:bodyPr/>
        <a:lstStyle/>
        <a:p>
          <a:endParaRPr lang="fr-FR" sz="1200"/>
        </a:p>
      </dgm:t>
    </dgm:pt>
    <dgm:pt modelId="{E64FBE90-07DA-4330-A608-540EAA8940D8}">
      <dgm:prSet phldrT="[Texte]"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5. </a:t>
          </a:r>
          <a:r>
            <a:rPr lang="fr-FR" sz="2000" b="1" kern="1200">
              <a:solidFill>
                <a:schemeClr val="bg1"/>
              </a:solidFill>
              <a:latin typeface="Tahoma"/>
              <a:ea typeface="+mn-ea"/>
              <a:cs typeface="+mn-cs"/>
            </a:rPr>
            <a:t>Suite de l’étude et calendrier </a:t>
          </a:r>
        </a:p>
      </dgm:t>
    </dgm:pt>
    <dgm:pt modelId="{C344FCE0-875E-4C6A-8E13-3733A5FE4460}" type="parTrans" cxnId="{F2729884-59DC-4493-A81E-888D67B6A3DA}">
      <dgm:prSet/>
      <dgm:spPr/>
      <dgm:t>
        <a:bodyPr/>
        <a:lstStyle/>
        <a:p>
          <a:endParaRPr lang="fr-FR" sz="1800"/>
        </a:p>
      </dgm:t>
    </dgm:pt>
    <dgm:pt modelId="{C54D312F-338C-48E6-880A-4615CF6D3848}" type="sibTrans" cxnId="{F2729884-59DC-4493-A81E-888D67B6A3DA}">
      <dgm:prSet/>
      <dgm:spPr/>
      <dgm:t>
        <a:bodyPr/>
        <a:lstStyle/>
        <a:p>
          <a:endParaRPr lang="fr-FR" sz="1800"/>
        </a:p>
      </dgm:t>
    </dgm:pt>
    <dgm:pt modelId="{9D964AD1-BE73-48E4-A981-F4A7EF4FEBC5}">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3. </a:t>
          </a:r>
          <a:r>
            <a:rPr lang="fr-FR" sz="2000" b="1" kern="1200">
              <a:solidFill>
                <a:schemeClr val="bg1"/>
              </a:solidFill>
              <a:latin typeface="Tahoma"/>
              <a:ea typeface="+mn-ea"/>
              <a:cs typeface="+mn-cs"/>
            </a:rPr>
            <a:t>Modes de propulsion alternatifs</a:t>
          </a:r>
          <a:endParaRPr lang="fr-FR" sz="2000" b="1" kern="1200">
            <a:solidFill>
              <a:srgbClr val="C8D54F"/>
            </a:solidFill>
            <a:latin typeface="Tahoma"/>
            <a:ea typeface="+mn-ea"/>
            <a:cs typeface="+mn-cs"/>
          </a:endParaRPr>
        </a:p>
      </dgm:t>
    </dgm:pt>
    <dgm:pt modelId="{8528E455-F900-4BCC-8B79-916EE58812BD}" type="parTrans" cxnId="{26D148C2-9376-45CF-A599-32C6D319F07D}">
      <dgm:prSet/>
      <dgm:spPr/>
      <dgm:t>
        <a:bodyPr/>
        <a:lstStyle/>
        <a:p>
          <a:endParaRPr lang="fr-FR"/>
        </a:p>
      </dgm:t>
    </dgm:pt>
    <dgm:pt modelId="{F6F90458-9FCA-4162-9214-61EA5312FC27}" type="sibTrans" cxnId="{26D148C2-9376-45CF-A599-32C6D319F07D}">
      <dgm:prSet/>
      <dgm:spPr/>
      <dgm:t>
        <a:bodyPr/>
        <a:lstStyle/>
        <a:p>
          <a:endParaRPr lang="fr-FR"/>
        </a:p>
      </dgm:t>
    </dgm:pt>
    <dgm:pt modelId="{05105268-B9EA-45ED-9DC5-7F64A1BA19EE}">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4. </a:t>
          </a:r>
          <a:r>
            <a:rPr lang="fr-FR" sz="2000" b="1" kern="1200">
              <a:solidFill>
                <a:schemeClr val="bg1"/>
              </a:solidFill>
              <a:latin typeface="Tahoma"/>
              <a:ea typeface="+mn-ea"/>
              <a:cs typeface="+mn-cs"/>
            </a:rPr>
            <a:t>Modélisation</a:t>
          </a:r>
        </a:p>
      </dgm:t>
    </dgm:pt>
    <dgm:pt modelId="{CBDE72CA-C562-4D47-9766-3FBD6593D20F}" type="parTrans" cxnId="{DBBFAEC9-EBD5-4DD6-B4AB-D282297C0043}">
      <dgm:prSet/>
      <dgm:spPr/>
      <dgm:t>
        <a:bodyPr/>
        <a:lstStyle/>
        <a:p>
          <a:endParaRPr lang="fr-FR"/>
        </a:p>
      </dgm:t>
    </dgm:pt>
    <dgm:pt modelId="{6A2AAD60-A63B-4684-A7E1-0163E265E0FE}" type="sibTrans" cxnId="{DBBFAEC9-EBD5-4DD6-B4AB-D282297C0043}">
      <dgm:prSet/>
      <dgm:spPr/>
      <dgm:t>
        <a:bodyPr/>
        <a:lstStyle/>
        <a:p>
          <a:endParaRPr lang="fr-FR"/>
        </a:p>
      </dgm:t>
    </dgm:pt>
    <dgm:pt modelId="{DB32DEAD-882E-47A8-A868-3C64E4BEC7BC}" type="pres">
      <dgm:prSet presAssocID="{041E61EA-A178-4921-BD04-E90851B39801}" presName="linear" presStyleCnt="0">
        <dgm:presLayoutVars>
          <dgm:animLvl val="lvl"/>
          <dgm:resizeHandles val="exact"/>
        </dgm:presLayoutVars>
      </dgm:prSet>
      <dgm:spPr/>
      <dgm:t>
        <a:bodyPr/>
        <a:lstStyle/>
        <a:p>
          <a:endParaRPr lang="fr-FR"/>
        </a:p>
      </dgm:t>
    </dgm:pt>
    <dgm:pt modelId="{E031F136-93F0-40CC-8689-7A792F3031A5}" type="pres">
      <dgm:prSet presAssocID="{248D3D9B-2194-4B78-A1E2-34563E153116}" presName="parentText" presStyleLbl="node1" presStyleIdx="0" presStyleCnt="5">
        <dgm:presLayoutVars>
          <dgm:chMax val="0"/>
          <dgm:bulletEnabled val="1"/>
        </dgm:presLayoutVars>
      </dgm:prSet>
      <dgm:spPr>
        <a:prstGeom prst="rect">
          <a:avLst/>
        </a:prstGeom>
      </dgm:spPr>
      <dgm:t>
        <a:bodyPr/>
        <a:lstStyle/>
        <a:p>
          <a:endParaRPr lang="fr-FR"/>
        </a:p>
      </dgm:t>
    </dgm:pt>
    <dgm:pt modelId="{C4B20FB1-81F1-4F9D-970D-6B899EB4927E}" type="pres">
      <dgm:prSet presAssocID="{E79A26DC-F7B0-48A2-A62E-963FC8FAEA66}" presName="spacer" presStyleCnt="0"/>
      <dgm:spPr/>
    </dgm:pt>
    <dgm:pt modelId="{406CA815-C281-4910-ADAE-AC6707918CCA}" type="pres">
      <dgm:prSet presAssocID="{3A38DF91-DDCE-43D9-A0DB-F3E02FD588CD}" presName="parentText" presStyleLbl="node1" presStyleIdx="1" presStyleCnt="5">
        <dgm:presLayoutVars>
          <dgm:chMax val="0"/>
          <dgm:bulletEnabled val="1"/>
        </dgm:presLayoutVars>
      </dgm:prSet>
      <dgm:spPr>
        <a:prstGeom prst="rect">
          <a:avLst/>
        </a:prstGeom>
      </dgm:spPr>
      <dgm:t>
        <a:bodyPr/>
        <a:lstStyle/>
        <a:p>
          <a:endParaRPr lang="fr-FR"/>
        </a:p>
      </dgm:t>
    </dgm:pt>
    <dgm:pt modelId="{0ECD3CFA-8A81-4BCE-9A48-EAE12C8381BE}" type="pres">
      <dgm:prSet presAssocID="{0DE1CBEA-960F-4CCF-BD9E-8C9B7B230BBD}" presName="spacer" presStyleCnt="0"/>
      <dgm:spPr/>
    </dgm:pt>
    <dgm:pt modelId="{CDA51265-75C6-4119-B23F-1533545B48AE}" type="pres">
      <dgm:prSet presAssocID="{9D964AD1-BE73-48E4-A981-F4A7EF4FEBC5}" presName="parentText" presStyleLbl="node1" presStyleIdx="2" presStyleCnt="5">
        <dgm:presLayoutVars>
          <dgm:chMax val="0"/>
          <dgm:bulletEnabled val="1"/>
        </dgm:presLayoutVars>
      </dgm:prSet>
      <dgm:spPr>
        <a:xfrm>
          <a:off x="0" y="1696301"/>
          <a:ext cx="7125759" cy="748438"/>
        </a:xfrm>
        <a:prstGeom prst="rect">
          <a:avLst/>
        </a:prstGeom>
      </dgm:spPr>
      <dgm:t>
        <a:bodyPr/>
        <a:lstStyle/>
        <a:p>
          <a:endParaRPr lang="fr-FR"/>
        </a:p>
      </dgm:t>
    </dgm:pt>
    <dgm:pt modelId="{B8A4BABE-E9A2-48DF-9E00-AFE8F4D9B0C5}" type="pres">
      <dgm:prSet presAssocID="{F6F90458-9FCA-4162-9214-61EA5312FC27}" presName="spacer" presStyleCnt="0"/>
      <dgm:spPr/>
    </dgm:pt>
    <dgm:pt modelId="{D3D3A043-F786-40E3-A6F0-AB2A56DAB417}" type="pres">
      <dgm:prSet presAssocID="{05105268-B9EA-45ED-9DC5-7F64A1BA19EE}" presName="parentText" presStyleLbl="node1" presStyleIdx="3" presStyleCnt="5">
        <dgm:presLayoutVars>
          <dgm:chMax val="0"/>
          <dgm:bulletEnabled val="1"/>
        </dgm:presLayoutVars>
      </dgm:prSet>
      <dgm:spPr>
        <a:xfrm>
          <a:off x="0" y="2499460"/>
          <a:ext cx="7125759" cy="748438"/>
        </a:xfrm>
        <a:prstGeom prst="rect">
          <a:avLst/>
        </a:prstGeom>
      </dgm:spPr>
      <dgm:t>
        <a:bodyPr/>
        <a:lstStyle/>
        <a:p>
          <a:endParaRPr lang="fr-FR"/>
        </a:p>
      </dgm:t>
    </dgm:pt>
    <dgm:pt modelId="{4BF7BFA7-6959-4A05-8D2F-E563B04F374A}" type="pres">
      <dgm:prSet presAssocID="{6A2AAD60-A63B-4684-A7E1-0163E265E0FE}" presName="spacer" presStyleCnt="0"/>
      <dgm:spPr/>
    </dgm:pt>
    <dgm:pt modelId="{693AACEE-C141-4E10-8901-1D4E6E3017F4}" type="pres">
      <dgm:prSet presAssocID="{E64FBE90-07DA-4330-A608-540EAA8940D8}" presName="parentText" presStyleLbl="node1" presStyleIdx="4" presStyleCnt="5">
        <dgm:presLayoutVars>
          <dgm:chMax val="0"/>
          <dgm:bulletEnabled val="1"/>
        </dgm:presLayoutVars>
      </dgm:prSet>
      <dgm:spPr>
        <a:xfrm>
          <a:off x="0" y="3267700"/>
          <a:ext cx="7125759" cy="1216800"/>
        </a:xfrm>
        <a:prstGeom prst="rect">
          <a:avLst/>
        </a:prstGeom>
      </dgm:spPr>
      <dgm:t>
        <a:bodyPr/>
        <a:lstStyle/>
        <a:p>
          <a:endParaRPr lang="fr-FR"/>
        </a:p>
      </dgm:t>
    </dgm:pt>
  </dgm:ptLst>
  <dgm:cxnLst>
    <dgm:cxn modelId="{A96D9F75-665F-4916-89E1-381A66291D1D}" type="presOf" srcId="{05105268-B9EA-45ED-9DC5-7F64A1BA19EE}" destId="{D3D3A043-F786-40E3-A6F0-AB2A56DAB417}" srcOrd="0" destOrd="0" presId="urn:microsoft.com/office/officeart/2005/8/layout/vList2"/>
    <dgm:cxn modelId="{8C09B62A-3837-45EB-9BAE-2CB9ABE31E25}" type="presOf" srcId="{041E61EA-A178-4921-BD04-E90851B39801}" destId="{DB32DEAD-882E-47A8-A868-3C64E4BEC7BC}" srcOrd="0" destOrd="0" presId="urn:microsoft.com/office/officeart/2005/8/layout/vList2"/>
    <dgm:cxn modelId="{A217B4A0-5E2E-4D98-A402-61E5053F5880}" type="presOf" srcId="{9D964AD1-BE73-48E4-A981-F4A7EF4FEBC5}" destId="{CDA51265-75C6-4119-B23F-1533545B48AE}" srcOrd="0" destOrd="0" presId="urn:microsoft.com/office/officeart/2005/8/layout/vList2"/>
    <dgm:cxn modelId="{A2159571-4AE7-47AE-A769-0FE3C78379E8}" srcId="{041E61EA-A178-4921-BD04-E90851B39801}" destId="{3A38DF91-DDCE-43D9-A0DB-F3E02FD588CD}" srcOrd="1" destOrd="0" parTransId="{EBA4C84F-B847-409D-BC58-FFD87F762270}" sibTransId="{0DE1CBEA-960F-4CCF-BD9E-8C9B7B230BBD}"/>
    <dgm:cxn modelId="{26D148C2-9376-45CF-A599-32C6D319F07D}" srcId="{041E61EA-A178-4921-BD04-E90851B39801}" destId="{9D964AD1-BE73-48E4-A981-F4A7EF4FEBC5}" srcOrd="2" destOrd="0" parTransId="{8528E455-F900-4BCC-8B79-916EE58812BD}" sibTransId="{F6F90458-9FCA-4162-9214-61EA5312FC27}"/>
    <dgm:cxn modelId="{F2729884-59DC-4493-A81E-888D67B6A3DA}" srcId="{041E61EA-A178-4921-BD04-E90851B39801}" destId="{E64FBE90-07DA-4330-A608-540EAA8940D8}" srcOrd="4" destOrd="0" parTransId="{C344FCE0-875E-4C6A-8E13-3733A5FE4460}" sibTransId="{C54D312F-338C-48E6-880A-4615CF6D3848}"/>
    <dgm:cxn modelId="{DBBFAEC9-EBD5-4DD6-B4AB-D282297C0043}" srcId="{041E61EA-A178-4921-BD04-E90851B39801}" destId="{05105268-B9EA-45ED-9DC5-7F64A1BA19EE}" srcOrd="3" destOrd="0" parTransId="{CBDE72CA-C562-4D47-9766-3FBD6593D20F}" sibTransId="{6A2AAD60-A63B-4684-A7E1-0163E265E0FE}"/>
    <dgm:cxn modelId="{CA31EC74-0F6E-489E-B6C3-292032AB49D6}" type="presOf" srcId="{E64FBE90-07DA-4330-A608-540EAA8940D8}" destId="{693AACEE-C141-4E10-8901-1D4E6E3017F4}" srcOrd="0" destOrd="0" presId="urn:microsoft.com/office/officeart/2005/8/layout/vList2"/>
    <dgm:cxn modelId="{1FC7860B-0AF9-41B4-9C9A-2641A0084D71}" type="presOf" srcId="{3A38DF91-DDCE-43D9-A0DB-F3E02FD588CD}" destId="{406CA815-C281-4910-ADAE-AC6707918CCA}" srcOrd="0" destOrd="0" presId="urn:microsoft.com/office/officeart/2005/8/layout/vList2"/>
    <dgm:cxn modelId="{C6F0922F-449E-4FF7-A490-D30315B05825}" type="presOf" srcId="{248D3D9B-2194-4B78-A1E2-34563E153116}" destId="{E031F136-93F0-40CC-8689-7A792F3031A5}" srcOrd="0" destOrd="0" presId="urn:microsoft.com/office/officeart/2005/8/layout/vList2"/>
    <dgm:cxn modelId="{E02AC6D1-B6CA-4A6C-9451-53248AFDE4B4}" srcId="{041E61EA-A178-4921-BD04-E90851B39801}" destId="{248D3D9B-2194-4B78-A1E2-34563E153116}" srcOrd="0" destOrd="0" parTransId="{2A24B985-F100-482B-B8DC-538060E224DB}" sibTransId="{E79A26DC-F7B0-48A2-A62E-963FC8FAEA66}"/>
    <dgm:cxn modelId="{80DB88ED-F50E-4AD8-A051-4B06FBA10122}" type="presParOf" srcId="{DB32DEAD-882E-47A8-A868-3C64E4BEC7BC}" destId="{E031F136-93F0-40CC-8689-7A792F3031A5}" srcOrd="0" destOrd="0" presId="urn:microsoft.com/office/officeart/2005/8/layout/vList2"/>
    <dgm:cxn modelId="{7FC090F5-D4C1-402A-84DC-D605AA55CAED}" type="presParOf" srcId="{DB32DEAD-882E-47A8-A868-3C64E4BEC7BC}" destId="{C4B20FB1-81F1-4F9D-970D-6B899EB4927E}" srcOrd="1" destOrd="0" presId="urn:microsoft.com/office/officeart/2005/8/layout/vList2"/>
    <dgm:cxn modelId="{AFABC598-E39F-4498-B023-723293686ABD}" type="presParOf" srcId="{DB32DEAD-882E-47A8-A868-3C64E4BEC7BC}" destId="{406CA815-C281-4910-ADAE-AC6707918CCA}" srcOrd="2" destOrd="0" presId="urn:microsoft.com/office/officeart/2005/8/layout/vList2"/>
    <dgm:cxn modelId="{012EB74F-5DB0-4143-9C46-CF9657E7A52C}" type="presParOf" srcId="{DB32DEAD-882E-47A8-A868-3C64E4BEC7BC}" destId="{0ECD3CFA-8A81-4BCE-9A48-EAE12C8381BE}" srcOrd="3" destOrd="0" presId="urn:microsoft.com/office/officeart/2005/8/layout/vList2"/>
    <dgm:cxn modelId="{63E60A88-CCC8-4416-BFD0-A698190C86F3}" type="presParOf" srcId="{DB32DEAD-882E-47A8-A868-3C64E4BEC7BC}" destId="{CDA51265-75C6-4119-B23F-1533545B48AE}" srcOrd="4" destOrd="0" presId="urn:microsoft.com/office/officeart/2005/8/layout/vList2"/>
    <dgm:cxn modelId="{1459F0B4-27C7-4528-8F31-808C24C5544D}" type="presParOf" srcId="{DB32DEAD-882E-47A8-A868-3C64E4BEC7BC}" destId="{B8A4BABE-E9A2-48DF-9E00-AFE8F4D9B0C5}" srcOrd="5" destOrd="0" presId="urn:microsoft.com/office/officeart/2005/8/layout/vList2"/>
    <dgm:cxn modelId="{2C3052D1-3764-4B9E-AE8D-F407D3A242B9}" type="presParOf" srcId="{DB32DEAD-882E-47A8-A868-3C64E4BEC7BC}" destId="{D3D3A043-F786-40E3-A6F0-AB2A56DAB417}" srcOrd="6" destOrd="0" presId="urn:microsoft.com/office/officeart/2005/8/layout/vList2"/>
    <dgm:cxn modelId="{6DBC1DA3-312B-491F-8A09-A5E7C7D3D3B8}" type="presParOf" srcId="{DB32DEAD-882E-47A8-A868-3C64E4BEC7BC}" destId="{4BF7BFA7-6959-4A05-8D2F-E563B04F374A}" srcOrd="7" destOrd="0" presId="urn:microsoft.com/office/officeart/2005/8/layout/vList2"/>
    <dgm:cxn modelId="{B4DB89F5-DE2B-4B02-BC3D-EE18381F8757}" type="presParOf" srcId="{DB32DEAD-882E-47A8-A868-3C64E4BEC7BC}" destId="{693AACEE-C141-4E10-8901-1D4E6E3017F4}"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E61EA-A178-4921-BD04-E90851B39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48D3D9B-2194-4B78-A1E2-34563E153116}">
      <dgm:prSet phldrT="[Texte]" custT="1"/>
      <dgm:spPr>
        <a:noFill/>
      </dgm:spPr>
      <dgm: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gm:t>
    </dgm:pt>
    <dgm:pt modelId="{2A24B985-F100-482B-B8DC-538060E224DB}" type="parTrans" cxnId="{E02AC6D1-B6CA-4A6C-9451-53248AFDE4B4}">
      <dgm:prSet/>
      <dgm:spPr/>
      <dgm:t>
        <a:bodyPr/>
        <a:lstStyle/>
        <a:p>
          <a:endParaRPr lang="fr-FR" sz="1200"/>
        </a:p>
      </dgm:t>
    </dgm:pt>
    <dgm:pt modelId="{E79A26DC-F7B0-48A2-A62E-963FC8FAEA66}" type="sibTrans" cxnId="{E02AC6D1-B6CA-4A6C-9451-53248AFDE4B4}">
      <dgm:prSet/>
      <dgm:spPr/>
      <dgm:t>
        <a:bodyPr/>
        <a:lstStyle/>
        <a:p>
          <a:endParaRPr lang="fr-FR" sz="1200"/>
        </a:p>
      </dgm:t>
    </dgm:pt>
    <dgm:pt modelId="{3A38DF91-DDCE-43D9-A0DB-F3E02FD588CD}">
      <dgm:prSet phldrT="[Texte]" custT="1"/>
      <dgm:spPr>
        <a:solidFill>
          <a:srgbClr val="C8D54F"/>
        </a:solidFill>
      </dgm:spPr>
      <dgm:t>
        <a:bodyPr/>
        <a:lstStyle/>
        <a:p>
          <a:pPr marL="541338" lvl="1" indent="-360363" algn="l" defTabSz="1296000">
            <a:lnSpc>
              <a:spcPct val="90000"/>
            </a:lnSpc>
            <a:spcBef>
              <a:spcPct val="0"/>
            </a:spcBef>
            <a:spcAft>
              <a:spcPct val="20000"/>
            </a:spcAft>
            <a:buFontTx/>
            <a:buNone/>
            <a:tabLst/>
          </a:pPr>
          <a:r>
            <a:rPr lang="fr-FR" sz="2000" b="1" kern="1200">
              <a:solidFill>
                <a:schemeClr val="bg1"/>
              </a:solidFill>
              <a:latin typeface="Tahoma"/>
              <a:ea typeface="+mn-ea"/>
              <a:cs typeface="+mn-cs"/>
            </a:rPr>
            <a:t>2. Proposition d’évolution des services et schémas de gestion (analyse par liaison)</a:t>
          </a:r>
        </a:p>
      </dgm:t>
    </dgm:pt>
    <dgm:pt modelId="{EBA4C84F-B847-409D-BC58-FFD87F762270}" type="parTrans" cxnId="{A2159571-4AE7-47AE-A769-0FE3C78379E8}">
      <dgm:prSet/>
      <dgm:spPr/>
      <dgm:t>
        <a:bodyPr/>
        <a:lstStyle/>
        <a:p>
          <a:endParaRPr lang="fr-FR" sz="1200"/>
        </a:p>
      </dgm:t>
    </dgm:pt>
    <dgm:pt modelId="{0DE1CBEA-960F-4CCF-BD9E-8C9B7B230BBD}" type="sibTrans" cxnId="{A2159571-4AE7-47AE-A769-0FE3C78379E8}">
      <dgm:prSet/>
      <dgm:spPr/>
      <dgm:t>
        <a:bodyPr/>
        <a:lstStyle/>
        <a:p>
          <a:endParaRPr lang="fr-FR" sz="1200"/>
        </a:p>
      </dgm:t>
    </dgm:pt>
    <dgm:pt modelId="{E64FBE90-07DA-4330-A608-540EAA8940D8}">
      <dgm:prSet phldrT="[Texte]"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5. </a:t>
          </a:r>
          <a:r>
            <a:rPr lang="fr-FR" sz="2000" b="1" kern="1200">
              <a:solidFill>
                <a:schemeClr val="bg1"/>
              </a:solidFill>
              <a:latin typeface="Tahoma"/>
              <a:ea typeface="+mn-ea"/>
              <a:cs typeface="+mn-cs"/>
            </a:rPr>
            <a:t>Suite de l’étude et calendrier </a:t>
          </a:r>
        </a:p>
      </dgm:t>
    </dgm:pt>
    <dgm:pt modelId="{C344FCE0-875E-4C6A-8E13-3733A5FE4460}" type="parTrans" cxnId="{F2729884-59DC-4493-A81E-888D67B6A3DA}">
      <dgm:prSet/>
      <dgm:spPr/>
      <dgm:t>
        <a:bodyPr/>
        <a:lstStyle/>
        <a:p>
          <a:endParaRPr lang="fr-FR" sz="1800"/>
        </a:p>
      </dgm:t>
    </dgm:pt>
    <dgm:pt modelId="{C54D312F-338C-48E6-880A-4615CF6D3848}" type="sibTrans" cxnId="{F2729884-59DC-4493-A81E-888D67B6A3DA}">
      <dgm:prSet/>
      <dgm:spPr/>
      <dgm:t>
        <a:bodyPr/>
        <a:lstStyle/>
        <a:p>
          <a:endParaRPr lang="fr-FR" sz="1800"/>
        </a:p>
      </dgm:t>
    </dgm:pt>
    <dgm:pt modelId="{9D964AD1-BE73-48E4-A981-F4A7EF4FEBC5}">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3. </a:t>
          </a:r>
          <a:r>
            <a:rPr lang="fr-FR" sz="2000" b="1" kern="1200">
              <a:solidFill>
                <a:schemeClr val="bg1"/>
              </a:solidFill>
              <a:latin typeface="Tahoma"/>
              <a:ea typeface="+mn-ea"/>
              <a:cs typeface="+mn-cs"/>
            </a:rPr>
            <a:t>Modes de propulsion alternatifs</a:t>
          </a:r>
          <a:endParaRPr lang="fr-FR" sz="2000" b="1" kern="1200">
            <a:solidFill>
              <a:srgbClr val="C8D54F"/>
            </a:solidFill>
            <a:latin typeface="Tahoma"/>
            <a:ea typeface="+mn-ea"/>
            <a:cs typeface="+mn-cs"/>
          </a:endParaRPr>
        </a:p>
      </dgm:t>
    </dgm:pt>
    <dgm:pt modelId="{8528E455-F900-4BCC-8B79-916EE58812BD}" type="parTrans" cxnId="{26D148C2-9376-45CF-A599-32C6D319F07D}">
      <dgm:prSet/>
      <dgm:spPr/>
      <dgm:t>
        <a:bodyPr/>
        <a:lstStyle/>
        <a:p>
          <a:endParaRPr lang="fr-FR"/>
        </a:p>
      </dgm:t>
    </dgm:pt>
    <dgm:pt modelId="{F6F90458-9FCA-4162-9214-61EA5312FC27}" type="sibTrans" cxnId="{26D148C2-9376-45CF-A599-32C6D319F07D}">
      <dgm:prSet/>
      <dgm:spPr/>
      <dgm:t>
        <a:bodyPr/>
        <a:lstStyle/>
        <a:p>
          <a:endParaRPr lang="fr-FR"/>
        </a:p>
      </dgm:t>
    </dgm:pt>
    <dgm:pt modelId="{05105268-B9EA-45ED-9DC5-7F64A1BA19EE}">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4. </a:t>
          </a:r>
          <a:r>
            <a:rPr lang="fr-FR" sz="2000" b="1" kern="1200">
              <a:solidFill>
                <a:schemeClr val="bg1"/>
              </a:solidFill>
              <a:latin typeface="Tahoma"/>
              <a:ea typeface="+mn-ea"/>
              <a:cs typeface="+mn-cs"/>
            </a:rPr>
            <a:t>Modélisation</a:t>
          </a:r>
        </a:p>
      </dgm:t>
    </dgm:pt>
    <dgm:pt modelId="{CBDE72CA-C562-4D47-9766-3FBD6593D20F}" type="parTrans" cxnId="{DBBFAEC9-EBD5-4DD6-B4AB-D282297C0043}">
      <dgm:prSet/>
      <dgm:spPr/>
      <dgm:t>
        <a:bodyPr/>
        <a:lstStyle/>
        <a:p>
          <a:endParaRPr lang="fr-FR"/>
        </a:p>
      </dgm:t>
    </dgm:pt>
    <dgm:pt modelId="{6A2AAD60-A63B-4684-A7E1-0163E265E0FE}" type="sibTrans" cxnId="{DBBFAEC9-EBD5-4DD6-B4AB-D282297C0043}">
      <dgm:prSet/>
      <dgm:spPr/>
      <dgm:t>
        <a:bodyPr/>
        <a:lstStyle/>
        <a:p>
          <a:endParaRPr lang="fr-FR"/>
        </a:p>
      </dgm:t>
    </dgm:pt>
    <dgm:pt modelId="{DB32DEAD-882E-47A8-A868-3C64E4BEC7BC}" type="pres">
      <dgm:prSet presAssocID="{041E61EA-A178-4921-BD04-E90851B39801}" presName="linear" presStyleCnt="0">
        <dgm:presLayoutVars>
          <dgm:animLvl val="lvl"/>
          <dgm:resizeHandles val="exact"/>
        </dgm:presLayoutVars>
      </dgm:prSet>
      <dgm:spPr/>
      <dgm:t>
        <a:bodyPr/>
        <a:lstStyle/>
        <a:p>
          <a:endParaRPr lang="fr-FR"/>
        </a:p>
      </dgm:t>
    </dgm:pt>
    <dgm:pt modelId="{E031F136-93F0-40CC-8689-7A792F3031A5}" type="pres">
      <dgm:prSet presAssocID="{248D3D9B-2194-4B78-A1E2-34563E153116}" presName="parentText" presStyleLbl="node1" presStyleIdx="0" presStyleCnt="5">
        <dgm:presLayoutVars>
          <dgm:chMax val="0"/>
          <dgm:bulletEnabled val="1"/>
        </dgm:presLayoutVars>
      </dgm:prSet>
      <dgm:spPr>
        <a:prstGeom prst="rect">
          <a:avLst/>
        </a:prstGeom>
      </dgm:spPr>
      <dgm:t>
        <a:bodyPr/>
        <a:lstStyle/>
        <a:p>
          <a:endParaRPr lang="fr-FR"/>
        </a:p>
      </dgm:t>
    </dgm:pt>
    <dgm:pt modelId="{C4B20FB1-81F1-4F9D-970D-6B899EB4927E}" type="pres">
      <dgm:prSet presAssocID="{E79A26DC-F7B0-48A2-A62E-963FC8FAEA66}" presName="spacer" presStyleCnt="0"/>
      <dgm:spPr/>
    </dgm:pt>
    <dgm:pt modelId="{406CA815-C281-4910-ADAE-AC6707918CCA}" type="pres">
      <dgm:prSet presAssocID="{3A38DF91-DDCE-43D9-A0DB-F3E02FD588CD}" presName="parentText" presStyleLbl="node1" presStyleIdx="1" presStyleCnt="5">
        <dgm:presLayoutVars>
          <dgm:chMax val="0"/>
          <dgm:bulletEnabled val="1"/>
        </dgm:presLayoutVars>
      </dgm:prSet>
      <dgm:spPr>
        <a:prstGeom prst="rect">
          <a:avLst/>
        </a:prstGeom>
      </dgm:spPr>
      <dgm:t>
        <a:bodyPr/>
        <a:lstStyle/>
        <a:p>
          <a:endParaRPr lang="fr-FR"/>
        </a:p>
      </dgm:t>
    </dgm:pt>
    <dgm:pt modelId="{0ECD3CFA-8A81-4BCE-9A48-EAE12C8381BE}" type="pres">
      <dgm:prSet presAssocID="{0DE1CBEA-960F-4CCF-BD9E-8C9B7B230BBD}" presName="spacer" presStyleCnt="0"/>
      <dgm:spPr/>
    </dgm:pt>
    <dgm:pt modelId="{CDA51265-75C6-4119-B23F-1533545B48AE}" type="pres">
      <dgm:prSet presAssocID="{9D964AD1-BE73-48E4-A981-F4A7EF4FEBC5}" presName="parentText" presStyleLbl="node1" presStyleIdx="2" presStyleCnt="5">
        <dgm:presLayoutVars>
          <dgm:chMax val="0"/>
          <dgm:bulletEnabled val="1"/>
        </dgm:presLayoutVars>
      </dgm:prSet>
      <dgm:spPr>
        <a:xfrm>
          <a:off x="0" y="1696301"/>
          <a:ext cx="7125759" cy="748438"/>
        </a:xfrm>
        <a:prstGeom prst="rect">
          <a:avLst/>
        </a:prstGeom>
      </dgm:spPr>
      <dgm:t>
        <a:bodyPr/>
        <a:lstStyle/>
        <a:p>
          <a:endParaRPr lang="fr-FR"/>
        </a:p>
      </dgm:t>
    </dgm:pt>
    <dgm:pt modelId="{B8A4BABE-E9A2-48DF-9E00-AFE8F4D9B0C5}" type="pres">
      <dgm:prSet presAssocID="{F6F90458-9FCA-4162-9214-61EA5312FC27}" presName="spacer" presStyleCnt="0"/>
      <dgm:spPr/>
    </dgm:pt>
    <dgm:pt modelId="{D3D3A043-F786-40E3-A6F0-AB2A56DAB417}" type="pres">
      <dgm:prSet presAssocID="{05105268-B9EA-45ED-9DC5-7F64A1BA19EE}" presName="parentText" presStyleLbl="node1" presStyleIdx="3" presStyleCnt="5">
        <dgm:presLayoutVars>
          <dgm:chMax val="0"/>
          <dgm:bulletEnabled val="1"/>
        </dgm:presLayoutVars>
      </dgm:prSet>
      <dgm:spPr>
        <a:xfrm>
          <a:off x="0" y="2499460"/>
          <a:ext cx="7125759" cy="748438"/>
        </a:xfrm>
        <a:prstGeom prst="rect">
          <a:avLst/>
        </a:prstGeom>
      </dgm:spPr>
      <dgm:t>
        <a:bodyPr/>
        <a:lstStyle/>
        <a:p>
          <a:endParaRPr lang="fr-FR"/>
        </a:p>
      </dgm:t>
    </dgm:pt>
    <dgm:pt modelId="{4BF7BFA7-6959-4A05-8D2F-E563B04F374A}" type="pres">
      <dgm:prSet presAssocID="{6A2AAD60-A63B-4684-A7E1-0163E265E0FE}" presName="spacer" presStyleCnt="0"/>
      <dgm:spPr/>
    </dgm:pt>
    <dgm:pt modelId="{693AACEE-C141-4E10-8901-1D4E6E3017F4}" type="pres">
      <dgm:prSet presAssocID="{E64FBE90-07DA-4330-A608-540EAA8940D8}" presName="parentText" presStyleLbl="node1" presStyleIdx="4" presStyleCnt="5">
        <dgm:presLayoutVars>
          <dgm:chMax val="0"/>
          <dgm:bulletEnabled val="1"/>
        </dgm:presLayoutVars>
      </dgm:prSet>
      <dgm:spPr>
        <a:xfrm>
          <a:off x="0" y="3267700"/>
          <a:ext cx="7125759" cy="1216800"/>
        </a:xfrm>
        <a:prstGeom prst="rect">
          <a:avLst/>
        </a:prstGeom>
      </dgm:spPr>
      <dgm:t>
        <a:bodyPr/>
        <a:lstStyle/>
        <a:p>
          <a:endParaRPr lang="fr-FR"/>
        </a:p>
      </dgm:t>
    </dgm:pt>
  </dgm:ptLst>
  <dgm:cxnLst>
    <dgm:cxn modelId="{A96D9F75-665F-4916-89E1-381A66291D1D}" type="presOf" srcId="{05105268-B9EA-45ED-9DC5-7F64A1BA19EE}" destId="{D3D3A043-F786-40E3-A6F0-AB2A56DAB417}" srcOrd="0" destOrd="0" presId="urn:microsoft.com/office/officeart/2005/8/layout/vList2"/>
    <dgm:cxn modelId="{8C09B62A-3837-45EB-9BAE-2CB9ABE31E25}" type="presOf" srcId="{041E61EA-A178-4921-BD04-E90851B39801}" destId="{DB32DEAD-882E-47A8-A868-3C64E4BEC7BC}" srcOrd="0" destOrd="0" presId="urn:microsoft.com/office/officeart/2005/8/layout/vList2"/>
    <dgm:cxn modelId="{A217B4A0-5E2E-4D98-A402-61E5053F5880}" type="presOf" srcId="{9D964AD1-BE73-48E4-A981-F4A7EF4FEBC5}" destId="{CDA51265-75C6-4119-B23F-1533545B48AE}" srcOrd="0" destOrd="0" presId="urn:microsoft.com/office/officeart/2005/8/layout/vList2"/>
    <dgm:cxn modelId="{A2159571-4AE7-47AE-A769-0FE3C78379E8}" srcId="{041E61EA-A178-4921-BD04-E90851B39801}" destId="{3A38DF91-DDCE-43D9-A0DB-F3E02FD588CD}" srcOrd="1" destOrd="0" parTransId="{EBA4C84F-B847-409D-BC58-FFD87F762270}" sibTransId="{0DE1CBEA-960F-4CCF-BD9E-8C9B7B230BBD}"/>
    <dgm:cxn modelId="{26D148C2-9376-45CF-A599-32C6D319F07D}" srcId="{041E61EA-A178-4921-BD04-E90851B39801}" destId="{9D964AD1-BE73-48E4-A981-F4A7EF4FEBC5}" srcOrd="2" destOrd="0" parTransId="{8528E455-F900-4BCC-8B79-916EE58812BD}" sibTransId="{F6F90458-9FCA-4162-9214-61EA5312FC27}"/>
    <dgm:cxn modelId="{F2729884-59DC-4493-A81E-888D67B6A3DA}" srcId="{041E61EA-A178-4921-BD04-E90851B39801}" destId="{E64FBE90-07DA-4330-A608-540EAA8940D8}" srcOrd="4" destOrd="0" parTransId="{C344FCE0-875E-4C6A-8E13-3733A5FE4460}" sibTransId="{C54D312F-338C-48E6-880A-4615CF6D3848}"/>
    <dgm:cxn modelId="{DBBFAEC9-EBD5-4DD6-B4AB-D282297C0043}" srcId="{041E61EA-A178-4921-BD04-E90851B39801}" destId="{05105268-B9EA-45ED-9DC5-7F64A1BA19EE}" srcOrd="3" destOrd="0" parTransId="{CBDE72CA-C562-4D47-9766-3FBD6593D20F}" sibTransId="{6A2AAD60-A63B-4684-A7E1-0163E265E0FE}"/>
    <dgm:cxn modelId="{CA31EC74-0F6E-489E-B6C3-292032AB49D6}" type="presOf" srcId="{E64FBE90-07DA-4330-A608-540EAA8940D8}" destId="{693AACEE-C141-4E10-8901-1D4E6E3017F4}" srcOrd="0" destOrd="0" presId="urn:microsoft.com/office/officeart/2005/8/layout/vList2"/>
    <dgm:cxn modelId="{1FC7860B-0AF9-41B4-9C9A-2641A0084D71}" type="presOf" srcId="{3A38DF91-DDCE-43D9-A0DB-F3E02FD588CD}" destId="{406CA815-C281-4910-ADAE-AC6707918CCA}" srcOrd="0" destOrd="0" presId="urn:microsoft.com/office/officeart/2005/8/layout/vList2"/>
    <dgm:cxn modelId="{C6F0922F-449E-4FF7-A490-D30315B05825}" type="presOf" srcId="{248D3D9B-2194-4B78-A1E2-34563E153116}" destId="{E031F136-93F0-40CC-8689-7A792F3031A5}" srcOrd="0" destOrd="0" presId="urn:microsoft.com/office/officeart/2005/8/layout/vList2"/>
    <dgm:cxn modelId="{E02AC6D1-B6CA-4A6C-9451-53248AFDE4B4}" srcId="{041E61EA-A178-4921-BD04-E90851B39801}" destId="{248D3D9B-2194-4B78-A1E2-34563E153116}" srcOrd="0" destOrd="0" parTransId="{2A24B985-F100-482B-B8DC-538060E224DB}" sibTransId="{E79A26DC-F7B0-48A2-A62E-963FC8FAEA66}"/>
    <dgm:cxn modelId="{80DB88ED-F50E-4AD8-A051-4B06FBA10122}" type="presParOf" srcId="{DB32DEAD-882E-47A8-A868-3C64E4BEC7BC}" destId="{E031F136-93F0-40CC-8689-7A792F3031A5}" srcOrd="0" destOrd="0" presId="urn:microsoft.com/office/officeart/2005/8/layout/vList2"/>
    <dgm:cxn modelId="{7FC090F5-D4C1-402A-84DC-D605AA55CAED}" type="presParOf" srcId="{DB32DEAD-882E-47A8-A868-3C64E4BEC7BC}" destId="{C4B20FB1-81F1-4F9D-970D-6B899EB4927E}" srcOrd="1" destOrd="0" presId="urn:microsoft.com/office/officeart/2005/8/layout/vList2"/>
    <dgm:cxn modelId="{AFABC598-E39F-4498-B023-723293686ABD}" type="presParOf" srcId="{DB32DEAD-882E-47A8-A868-3C64E4BEC7BC}" destId="{406CA815-C281-4910-ADAE-AC6707918CCA}" srcOrd="2" destOrd="0" presId="urn:microsoft.com/office/officeart/2005/8/layout/vList2"/>
    <dgm:cxn modelId="{012EB74F-5DB0-4143-9C46-CF9657E7A52C}" type="presParOf" srcId="{DB32DEAD-882E-47A8-A868-3C64E4BEC7BC}" destId="{0ECD3CFA-8A81-4BCE-9A48-EAE12C8381BE}" srcOrd="3" destOrd="0" presId="urn:microsoft.com/office/officeart/2005/8/layout/vList2"/>
    <dgm:cxn modelId="{63E60A88-CCC8-4416-BFD0-A698190C86F3}" type="presParOf" srcId="{DB32DEAD-882E-47A8-A868-3C64E4BEC7BC}" destId="{CDA51265-75C6-4119-B23F-1533545B48AE}" srcOrd="4" destOrd="0" presId="urn:microsoft.com/office/officeart/2005/8/layout/vList2"/>
    <dgm:cxn modelId="{1459F0B4-27C7-4528-8F31-808C24C5544D}" type="presParOf" srcId="{DB32DEAD-882E-47A8-A868-3C64E4BEC7BC}" destId="{B8A4BABE-E9A2-48DF-9E00-AFE8F4D9B0C5}" srcOrd="5" destOrd="0" presId="urn:microsoft.com/office/officeart/2005/8/layout/vList2"/>
    <dgm:cxn modelId="{2C3052D1-3764-4B9E-AE8D-F407D3A242B9}" type="presParOf" srcId="{DB32DEAD-882E-47A8-A868-3C64E4BEC7BC}" destId="{D3D3A043-F786-40E3-A6F0-AB2A56DAB417}" srcOrd="6" destOrd="0" presId="urn:microsoft.com/office/officeart/2005/8/layout/vList2"/>
    <dgm:cxn modelId="{6DBC1DA3-312B-491F-8A09-A5E7C7D3D3B8}" type="presParOf" srcId="{DB32DEAD-882E-47A8-A868-3C64E4BEC7BC}" destId="{4BF7BFA7-6959-4A05-8D2F-E563B04F374A}" srcOrd="7" destOrd="0" presId="urn:microsoft.com/office/officeart/2005/8/layout/vList2"/>
    <dgm:cxn modelId="{B4DB89F5-DE2B-4B02-BC3D-EE18381F8757}" type="presParOf" srcId="{DB32DEAD-882E-47A8-A868-3C64E4BEC7BC}" destId="{693AACEE-C141-4E10-8901-1D4E6E3017F4}"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E61EA-A178-4921-BD04-E90851B39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48D3D9B-2194-4B78-A1E2-34563E153116}">
      <dgm:prSet phldrT="[Texte]" custT="1"/>
      <dgm:spPr>
        <a:noFill/>
      </dgm:spPr>
      <dgm: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gm:t>
    </dgm:pt>
    <dgm:pt modelId="{2A24B985-F100-482B-B8DC-538060E224DB}" type="parTrans" cxnId="{E02AC6D1-B6CA-4A6C-9451-53248AFDE4B4}">
      <dgm:prSet/>
      <dgm:spPr/>
      <dgm:t>
        <a:bodyPr/>
        <a:lstStyle/>
        <a:p>
          <a:endParaRPr lang="fr-FR" sz="1200"/>
        </a:p>
      </dgm:t>
    </dgm:pt>
    <dgm:pt modelId="{E79A26DC-F7B0-48A2-A62E-963FC8FAEA66}" type="sibTrans" cxnId="{E02AC6D1-B6CA-4A6C-9451-53248AFDE4B4}">
      <dgm:prSet/>
      <dgm:spPr/>
      <dgm:t>
        <a:bodyPr/>
        <a:lstStyle/>
        <a:p>
          <a:endParaRPr lang="fr-FR" sz="1200"/>
        </a:p>
      </dgm:t>
    </dgm:pt>
    <dgm:pt modelId="{3A38DF91-DDCE-43D9-A0DB-F3E02FD588CD}">
      <dgm:prSet phldrT="[Texte]" custT="1"/>
      <dgm:spPr>
        <a:noFill/>
      </dgm:spPr>
      <dgm: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2. </a:t>
          </a:r>
          <a:r>
            <a:rPr lang="fr-FR" sz="2000" b="1" kern="1200">
              <a:solidFill>
                <a:schemeClr val="bg1"/>
              </a:solidFill>
              <a:latin typeface="Tahoma"/>
              <a:ea typeface="+mn-ea"/>
              <a:cs typeface="+mn-cs"/>
            </a:rPr>
            <a:t>Proposition d’évolution des services et schémas de gestion (analyse par liaison)</a:t>
          </a:r>
        </a:p>
      </dgm:t>
    </dgm:pt>
    <dgm:pt modelId="{EBA4C84F-B847-409D-BC58-FFD87F762270}" type="parTrans" cxnId="{A2159571-4AE7-47AE-A769-0FE3C78379E8}">
      <dgm:prSet/>
      <dgm:spPr/>
      <dgm:t>
        <a:bodyPr/>
        <a:lstStyle/>
        <a:p>
          <a:endParaRPr lang="fr-FR" sz="1200"/>
        </a:p>
      </dgm:t>
    </dgm:pt>
    <dgm:pt modelId="{0DE1CBEA-960F-4CCF-BD9E-8C9B7B230BBD}" type="sibTrans" cxnId="{A2159571-4AE7-47AE-A769-0FE3C78379E8}">
      <dgm:prSet/>
      <dgm:spPr/>
      <dgm:t>
        <a:bodyPr/>
        <a:lstStyle/>
        <a:p>
          <a:endParaRPr lang="fr-FR" sz="1200"/>
        </a:p>
      </dgm:t>
    </dgm:pt>
    <dgm:pt modelId="{E64FBE90-07DA-4330-A608-540EAA8940D8}">
      <dgm:prSet phldrT="[Texte]"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5. </a:t>
          </a:r>
          <a:r>
            <a:rPr lang="fr-FR" sz="2000" b="1" kern="1200">
              <a:solidFill>
                <a:schemeClr val="bg1"/>
              </a:solidFill>
              <a:latin typeface="Tahoma"/>
              <a:ea typeface="+mn-ea"/>
              <a:cs typeface="+mn-cs"/>
            </a:rPr>
            <a:t>Suite de l’étude et calendrier </a:t>
          </a:r>
        </a:p>
      </dgm:t>
    </dgm:pt>
    <dgm:pt modelId="{C344FCE0-875E-4C6A-8E13-3733A5FE4460}" type="parTrans" cxnId="{F2729884-59DC-4493-A81E-888D67B6A3DA}">
      <dgm:prSet/>
      <dgm:spPr/>
      <dgm:t>
        <a:bodyPr/>
        <a:lstStyle/>
        <a:p>
          <a:endParaRPr lang="fr-FR" sz="1800"/>
        </a:p>
      </dgm:t>
    </dgm:pt>
    <dgm:pt modelId="{C54D312F-338C-48E6-880A-4615CF6D3848}" type="sibTrans" cxnId="{F2729884-59DC-4493-A81E-888D67B6A3DA}">
      <dgm:prSet/>
      <dgm:spPr/>
      <dgm:t>
        <a:bodyPr/>
        <a:lstStyle/>
        <a:p>
          <a:endParaRPr lang="fr-FR" sz="1800"/>
        </a:p>
      </dgm:t>
    </dgm:pt>
    <dgm:pt modelId="{9D964AD1-BE73-48E4-A981-F4A7EF4FEBC5}">
      <dgm:prSet custT="1"/>
      <dgm:spPr>
        <a:solidFill>
          <a:srgbClr val="C8D54F"/>
        </a:solid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chemeClr val="bg1"/>
              </a:solidFill>
              <a:latin typeface="Tahoma"/>
              <a:ea typeface="+mn-ea"/>
              <a:cs typeface="+mn-cs"/>
            </a:rPr>
            <a:t>3. Modes de propulsion alternatifs</a:t>
          </a:r>
          <a:endParaRPr lang="fr-FR" sz="2000" b="1" kern="1200">
            <a:solidFill>
              <a:srgbClr val="C8D54F"/>
            </a:solidFill>
            <a:latin typeface="Tahoma"/>
            <a:ea typeface="+mn-ea"/>
            <a:cs typeface="+mn-cs"/>
          </a:endParaRPr>
        </a:p>
      </dgm:t>
    </dgm:pt>
    <dgm:pt modelId="{8528E455-F900-4BCC-8B79-916EE58812BD}" type="parTrans" cxnId="{26D148C2-9376-45CF-A599-32C6D319F07D}">
      <dgm:prSet/>
      <dgm:spPr/>
      <dgm:t>
        <a:bodyPr/>
        <a:lstStyle/>
        <a:p>
          <a:endParaRPr lang="fr-FR"/>
        </a:p>
      </dgm:t>
    </dgm:pt>
    <dgm:pt modelId="{F6F90458-9FCA-4162-9214-61EA5312FC27}" type="sibTrans" cxnId="{26D148C2-9376-45CF-A599-32C6D319F07D}">
      <dgm:prSet/>
      <dgm:spPr/>
      <dgm:t>
        <a:bodyPr/>
        <a:lstStyle/>
        <a:p>
          <a:endParaRPr lang="fr-FR"/>
        </a:p>
      </dgm:t>
    </dgm:pt>
    <dgm:pt modelId="{05105268-B9EA-45ED-9DC5-7F64A1BA19EE}">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4. </a:t>
          </a:r>
          <a:r>
            <a:rPr lang="fr-FR" sz="2000" b="1" kern="1200">
              <a:solidFill>
                <a:schemeClr val="bg1"/>
              </a:solidFill>
              <a:latin typeface="Tahoma"/>
              <a:ea typeface="+mn-ea"/>
              <a:cs typeface="+mn-cs"/>
            </a:rPr>
            <a:t>Modélisation</a:t>
          </a:r>
        </a:p>
      </dgm:t>
    </dgm:pt>
    <dgm:pt modelId="{CBDE72CA-C562-4D47-9766-3FBD6593D20F}" type="parTrans" cxnId="{DBBFAEC9-EBD5-4DD6-B4AB-D282297C0043}">
      <dgm:prSet/>
      <dgm:spPr/>
      <dgm:t>
        <a:bodyPr/>
        <a:lstStyle/>
        <a:p>
          <a:endParaRPr lang="fr-FR"/>
        </a:p>
      </dgm:t>
    </dgm:pt>
    <dgm:pt modelId="{6A2AAD60-A63B-4684-A7E1-0163E265E0FE}" type="sibTrans" cxnId="{DBBFAEC9-EBD5-4DD6-B4AB-D282297C0043}">
      <dgm:prSet/>
      <dgm:spPr/>
      <dgm:t>
        <a:bodyPr/>
        <a:lstStyle/>
        <a:p>
          <a:endParaRPr lang="fr-FR"/>
        </a:p>
      </dgm:t>
    </dgm:pt>
    <dgm:pt modelId="{DB32DEAD-882E-47A8-A868-3C64E4BEC7BC}" type="pres">
      <dgm:prSet presAssocID="{041E61EA-A178-4921-BD04-E90851B39801}" presName="linear" presStyleCnt="0">
        <dgm:presLayoutVars>
          <dgm:animLvl val="lvl"/>
          <dgm:resizeHandles val="exact"/>
        </dgm:presLayoutVars>
      </dgm:prSet>
      <dgm:spPr/>
      <dgm:t>
        <a:bodyPr/>
        <a:lstStyle/>
        <a:p>
          <a:endParaRPr lang="fr-FR"/>
        </a:p>
      </dgm:t>
    </dgm:pt>
    <dgm:pt modelId="{E031F136-93F0-40CC-8689-7A792F3031A5}" type="pres">
      <dgm:prSet presAssocID="{248D3D9B-2194-4B78-A1E2-34563E153116}" presName="parentText" presStyleLbl="node1" presStyleIdx="0" presStyleCnt="5">
        <dgm:presLayoutVars>
          <dgm:chMax val="0"/>
          <dgm:bulletEnabled val="1"/>
        </dgm:presLayoutVars>
      </dgm:prSet>
      <dgm:spPr>
        <a:prstGeom prst="rect">
          <a:avLst/>
        </a:prstGeom>
      </dgm:spPr>
      <dgm:t>
        <a:bodyPr/>
        <a:lstStyle/>
        <a:p>
          <a:endParaRPr lang="fr-FR"/>
        </a:p>
      </dgm:t>
    </dgm:pt>
    <dgm:pt modelId="{C4B20FB1-81F1-4F9D-970D-6B899EB4927E}" type="pres">
      <dgm:prSet presAssocID="{E79A26DC-F7B0-48A2-A62E-963FC8FAEA66}" presName="spacer" presStyleCnt="0"/>
      <dgm:spPr/>
    </dgm:pt>
    <dgm:pt modelId="{406CA815-C281-4910-ADAE-AC6707918CCA}" type="pres">
      <dgm:prSet presAssocID="{3A38DF91-DDCE-43D9-A0DB-F3E02FD588CD}" presName="parentText" presStyleLbl="node1" presStyleIdx="1" presStyleCnt="5">
        <dgm:presLayoutVars>
          <dgm:chMax val="0"/>
          <dgm:bulletEnabled val="1"/>
        </dgm:presLayoutVars>
      </dgm:prSet>
      <dgm:spPr>
        <a:prstGeom prst="rect">
          <a:avLst/>
        </a:prstGeom>
      </dgm:spPr>
      <dgm:t>
        <a:bodyPr/>
        <a:lstStyle/>
        <a:p>
          <a:endParaRPr lang="fr-FR"/>
        </a:p>
      </dgm:t>
    </dgm:pt>
    <dgm:pt modelId="{0ECD3CFA-8A81-4BCE-9A48-EAE12C8381BE}" type="pres">
      <dgm:prSet presAssocID="{0DE1CBEA-960F-4CCF-BD9E-8C9B7B230BBD}" presName="spacer" presStyleCnt="0"/>
      <dgm:spPr/>
    </dgm:pt>
    <dgm:pt modelId="{CDA51265-75C6-4119-B23F-1533545B48AE}" type="pres">
      <dgm:prSet presAssocID="{9D964AD1-BE73-48E4-A981-F4A7EF4FEBC5}" presName="parentText" presStyleLbl="node1" presStyleIdx="2" presStyleCnt="5">
        <dgm:presLayoutVars>
          <dgm:chMax val="0"/>
          <dgm:bulletEnabled val="1"/>
        </dgm:presLayoutVars>
      </dgm:prSet>
      <dgm:spPr>
        <a:xfrm>
          <a:off x="0" y="1696301"/>
          <a:ext cx="7125759" cy="748438"/>
        </a:xfrm>
        <a:prstGeom prst="rect">
          <a:avLst/>
        </a:prstGeom>
      </dgm:spPr>
      <dgm:t>
        <a:bodyPr/>
        <a:lstStyle/>
        <a:p>
          <a:endParaRPr lang="fr-FR"/>
        </a:p>
      </dgm:t>
    </dgm:pt>
    <dgm:pt modelId="{B8A4BABE-E9A2-48DF-9E00-AFE8F4D9B0C5}" type="pres">
      <dgm:prSet presAssocID="{F6F90458-9FCA-4162-9214-61EA5312FC27}" presName="spacer" presStyleCnt="0"/>
      <dgm:spPr/>
    </dgm:pt>
    <dgm:pt modelId="{D3D3A043-F786-40E3-A6F0-AB2A56DAB417}" type="pres">
      <dgm:prSet presAssocID="{05105268-B9EA-45ED-9DC5-7F64A1BA19EE}" presName="parentText" presStyleLbl="node1" presStyleIdx="3" presStyleCnt="5">
        <dgm:presLayoutVars>
          <dgm:chMax val="0"/>
          <dgm:bulletEnabled val="1"/>
        </dgm:presLayoutVars>
      </dgm:prSet>
      <dgm:spPr>
        <a:xfrm>
          <a:off x="0" y="2499460"/>
          <a:ext cx="7125759" cy="748438"/>
        </a:xfrm>
        <a:prstGeom prst="rect">
          <a:avLst/>
        </a:prstGeom>
      </dgm:spPr>
      <dgm:t>
        <a:bodyPr/>
        <a:lstStyle/>
        <a:p>
          <a:endParaRPr lang="fr-FR"/>
        </a:p>
      </dgm:t>
    </dgm:pt>
    <dgm:pt modelId="{4BF7BFA7-6959-4A05-8D2F-E563B04F374A}" type="pres">
      <dgm:prSet presAssocID="{6A2AAD60-A63B-4684-A7E1-0163E265E0FE}" presName="spacer" presStyleCnt="0"/>
      <dgm:spPr/>
    </dgm:pt>
    <dgm:pt modelId="{693AACEE-C141-4E10-8901-1D4E6E3017F4}" type="pres">
      <dgm:prSet presAssocID="{E64FBE90-07DA-4330-A608-540EAA8940D8}" presName="parentText" presStyleLbl="node1" presStyleIdx="4" presStyleCnt="5">
        <dgm:presLayoutVars>
          <dgm:chMax val="0"/>
          <dgm:bulletEnabled val="1"/>
        </dgm:presLayoutVars>
      </dgm:prSet>
      <dgm:spPr>
        <a:xfrm>
          <a:off x="0" y="3267700"/>
          <a:ext cx="7125759" cy="1216800"/>
        </a:xfrm>
        <a:prstGeom prst="rect">
          <a:avLst/>
        </a:prstGeom>
      </dgm:spPr>
      <dgm:t>
        <a:bodyPr/>
        <a:lstStyle/>
        <a:p>
          <a:endParaRPr lang="fr-FR"/>
        </a:p>
      </dgm:t>
    </dgm:pt>
  </dgm:ptLst>
  <dgm:cxnLst>
    <dgm:cxn modelId="{A96D9F75-665F-4916-89E1-381A66291D1D}" type="presOf" srcId="{05105268-B9EA-45ED-9DC5-7F64A1BA19EE}" destId="{D3D3A043-F786-40E3-A6F0-AB2A56DAB417}" srcOrd="0" destOrd="0" presId="urn:microsoft.com/office/officeart/2005/8/layout/vList2"/>
    <dgm:cxn modelId="{8C09B62A-3837-45EB-9BAE-2CB9ABE31E25}" type="presOf" srcId="{041E61EA-A178-4921-BD04-E90851B39801}" destId="{DB32DEAD-882E-47A8-A868-3C64E4BEC7BC}" srcOrd="0" destOrd="0" presId="urn:microsoft.com/office/officeart/2005/8/layout/vList2"/>
    <dgm:cxn modelId="{A217B4A0-5E2E-4D98-A402-61E5053F5880}" type="presOf" srcId="{9D964AD1-BE73-48E4-A981-F4A7EF4FEBC5}" destId="{CDA51265-75C6-4119-B23F-1533545B48AE}" srcOrd="0" destOrd="0" presId="urn:microsoft.com/office/officeart/2005/8/layout/vList2"/>
    <dgm:cxn modelId="{A2159571-4AE7-47AE-A769-0FE3C78379E8}" srcId="{041E61EA-A178-4921-BD04-E90851B39801}" destId="{3A38DF91-DDCE-43D9-A0DB-F3E02FD588CD}" srcOrd="1" destOrd="0" parTransId="{EBA4C84F-B847-409D-BC58-FFD87F762270}" sibTransId="{0DE1CBEA-960F-4CCF-BD9E-8C9B7B230BBD}"/>
    <dgm:cxn modelId="{26D148C2-9376-45CF-A599-32C6D319F07D}" srcId="{041E61EA-A178-4921-BD04-E90851B39801}" destId="{9D964AD1-BE73-48E4-A981-F4A7EF4FEBC5}" srcOrd="2" destOrd="0" parTransId="{8528E455-F900-4BCC-8B79-916EE58812BD}" sibTransId="{F6F90458-9FCA-4162-9214-61EA5312FC27}"/>
    <dgm:cxn modelId="{F2729884-59DC-4493-A81E-888D67B6A3DA}" srcId="{041E61EA-A178-4921-BD04-E90851B39801}" destId="{E64FBE90-07DA-4330-A608-540EAA8940D8}" srcOrd="4" destOrd="0" parTransId="{C344FCE0-875E-4C6A-8E13-3733A5FE4460}" sibTransId="{C54D312F-338C-48E6-880A-4615CF6D3848}"/>
    <dgm:cxn modelId="{DBBFAEC9-EBD5-4DD6-B4AB-D282297C0043}" srcId="{041E61EA-A178-4921-BD04-E90851B39801}" destId="{05105268-B9EA-45ED-9DC5-7F64A1BA19EE}" srcOrd="3" destOrd="0" parTransId="{CBDE72CA-C562-4D47-9766-3FBD6593D20F}" sibTransId="{6A2AAD60-A63B-4684-A7E1-0163E265E0FE}"/>
    <dgm:cxn modelId="{CA31EC74-0F6E-489E-B6C3-292032AB49D6}" type="presOf" srcId="{E64FBE90-07DA-4330-A608-540EAA8940D8}" destId="{693AACEE-C141-4E10-8901-1D4E6E3017F4}" srcOrd="0" destOrd="0" presId="urn:microsoft.com/office/officeart/2005/8/layout/vList2"/>
    <dgm:cxn modelId="{1FC7860B-0AF9-41B4-9C9A-2641A0084D71}" type="presOf" srcId="{3A38DF91-DDCE-43D9-A0DB-F3E02FD588CD}" destId="{406CA815-C281-4910-ADAE-AC6707918CCA}" srcOrd="0" destOrd="0" presId="urn:microsoft.com/office/officeart/2005/8/layout/vList2"/>
    <dgm:cxn modelId="{C6F0922F-449E-4FF7-A490-D30315B05825}" type="presOf" srcId="{248D3D9B-2194-4B78-A1E2-34563E153116}" destId="{E031F136-93F0-40CC-8689-7A792F3031A5}" srcOrd="0" destOrd="0" presId="urn:microsoft.com/office/officeart/2005/8/layout/vList2"/>
    <dgm:cxn modelId="{E02AC6D1-B6CA-4A6C-9451-53248AFDE4B4}" srcId="{041E61EA-A178-4921-BD04-E90851B39801}" destId="{248D3D9B-2194-4B78-A1E2-34563E153116}" srcOrd="0" destOrd="0" parTransId="{2A24B985-F100-482B-B8DC-538060E224DB}" sibTransId="{E79A26DC-F7B0-48A2-A62E-963FC8FAEA66}"/>
    <dgm:cxn modelId="{80DB88ED-F50E-4AD8-A051-4B06FBA10122}" type="presParOf" srcId="{DB32DEAD-882E-47A8-A868-3C64E4BEC7BC}" destId="{E031F136-93F0-40CC-8689-7A792F3031A5}" srcOrd="0" destOrd="0" presId="urn:microsoft.com/office/officeart/2005/8/layout/vList2"/>
    <dgm:cxn modelId="{7FC090F5-D4C1-402A-84DC-D605AA55CAED}" type="presParOf" srcId="{DB32DEAD-882E-47A8-A868-3C64E4BEC7BC}" destId="{C4B20FB1-81F1-4F9D-970D-6B899EB4927E}" srcOrd="1" destOrd="0" presId="urn:microsoft.com/office/officeart/2005/8/layout/vList2"/>
    <dgm:cxn modelId="{AFABC598-E39F-4498-B023-723293686ABD}" type="presParOf" srcId="{DB32DEAD-882E-47A8-A868-3C64E4BEC7BC}" destId="{406CA815-C281-4910-ADAE-AC6707918CCA}" srcOrd="2" destOrd="0" presId="urn:microsoft.com/office/officeart/2005/8/layout/vList2"/>
    <dgm:cxn modelId="{012EB74F-5DB0-4143-9C46-CF9657E7A52C}" type="presParOf" srcId="{DB32DEAD-882E-47A8-A868-3C64E4BEC7BC}" destId="{0ECD3CFA-8A81-4BCE-9A48-EAE12C8381BE}" srcOrd="3" destOrd="0" presId="urn:microsoft.com/office/officeart/2005/8/layout/vList2"/>
    <dgm:cxn modelId="{63E60A88-CCC8-4416-BFD0-A698190C86F3}" type="presParOf" srcId="{DB32DEAD-882E-47A8-A868-3C64E4BEC7BC}" destId="{CDA51265-75C6-4119-B23F-1533545B48AE}" srcOrd="4" destOrd="0" presId="urn:microsoft.com/office/officeart/2005/8/layout/vList2"/>
    <dgm:cxn modelId="{1459F0B4-27C7-4528-8F31-808C24C5544D}" type="presParOf" srcId="{DB32DEAD-882E-47A8-A868-3C64E4BEC7BC}" destId="{B8A4BABE-E9A2-48DF-9E00-AFE8F4D9B0C5}" srcOrd="5" destOrd="0" presId="urn:microsoft.com/office/officeart/2005/8/layout/vList2"/>
    <dgm:cxn modelId="{2C3052D1-3764-4B9E-AE8D-F407D3A242B9}" type="presParOf" srcId="{DB32DEAD-882E-47A8-A868-3C64E4BEC7BC}" destId="{D3D3A043-F786-40E3-A6F0-AB2A56DAB417}" srcOrd="6" destOrd="0" presId="urn:microsoft.com/office/officeart/2005/8/layout/vList2"/>
    <dgm:cxn modelId="{6DBC1DA3-312B-491F-8A09-A5E7C7D3D3B8}" type="presParOf" srcId="{DB32DEAD-882E-47A8-A868-3C64E4BEC7BC}" destId="{4BF7BFA7-6959-4A05-8D2F-E563B04F374A}" srcOrd="7" destOrd="0" presId="urn:microsoft.com/office/officeart/2005/8/layout/vList2"/>
    <dgm:cxn modelId="{B4DB89F5-DE2B-4B02-BC3D-EE18381F8757}" type="presParOf" srcId="{DB32DEAD-882E-47A8-A868-3C64E4BEC7BC}" destId="{693AACEE-C141-4E10-8901-1D4E6E3017F4}"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1E61EA-A178-4921-BD04-E90851B39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48D3D9B-2194-4B78-A1E2-34563E153116}">
      <dgm:prSet phldrT="[Texte]" custT="1"/>
      <dgm:spPr>
        <a:noFill/>
      </dgm:spPr>
      <dgm: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gm:t>
    </dgm:pt>
    <dgm:pt modelId="{2A24B985-F100-482B-B8DC-538060E224DB}" type="parTrans" cxnId="{E02AC6D1-B6CA-4A6C-9451-53248AFDE4B4}">
      <dgm:prSet/>
      <dgm:spPr/>
      <dgm:t>
        <a:bodyPr/>
        <a:lstStyle/>
        <a:p>
          <a:endParaRPr lang="fr-FR" sz="1200"/>
        </a:p>
      </dgm:t>
    </dgm:pt>
    <dgm:pt modelId="{E79A26DC-F7B0-48A2-A62E-963FC8FAEA66}" type="sibTrans" cxnId="{E02AC6D1-B6CA-4A6C-9451-53248AFDE4B4}">
      <dgm:prSet/>
      <dgm:spPr/>
      <dgm:t>
        <a:bodyPr/>
        <a:lstStyle/>
        <a:p>
          <a:endParaRPr lang="fr-FR" sz="1200"/>
        </a:p>
      </dgm:t>
    </dgm:pt>
    <dgm:pt modelId="{3A38DF91-DDCE-43D9-A0DB-F3E02FD588CD}">
      <dgm:prSet phldrT="[Texte]" custT="1"/>
      <dgm:spPr>
        <a:noFill/>
      </dgm:spPr>
      <dgm: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2. </a:t>
          </a:r>
          <a:r>
            <a:rPr lang="fr-FR" sz="2000" b="1" kern="1200">
              <a:solidFill>
                <a:schemeClr val="bg1"/>
              </a:solidFill>
              <a:latin typeface="Tahoma"/>
              <a:ea typeface="+mn-ea"/>
              <a:cs typeface="+mn-cs"/>
            </a:rPr>
            <a:t>Proposition d’évolution des services et schémas de gestion (analyse par liaison)</a:t>
          </a:r>
        </a:p>
      </dgm:t>
    </dgm:pt>
    <dgm:pt modelId="{EBA4C84F-B847-409D-BC58-FFD87F762270}" type="parTrans" cxnId="{A2159571-4AE7-47AE-A769-0FE3C78379E8}">
      <dgm:prSet/>
      <dgm:spPr/>
      <dgm:t>
        <a:bodyPr/>
        <a:lstStyle/>
        <a:p>
          <a:endParaRPr lang="fr-FR" sz="1200"/>
        </a:p>
      </dgm:t>
    </dgm:pt>
    <dgm:pt modelId="{0DE1CBEA-960F-4CCF-BD9E-8C9B7B230BBD}" type="sibTrans" cxnId="{A2159571-4AE7-47AE-A769-0FE3C78379E8}">
      <dgm:prSet/>
      <dgm:spPr/>
      <dgm:t>
        <a:bodyPr/>
        <a:lstStyle/>
        <a:p>
          <a:endParaRPr lang="fr-FR" sz="1200"/>
        </a:p>
      </dgm:t>
    </dgm:pt>
    <dgm:pt modelId="{E64FBE90-07DA-4330-A608-540EAA8940D8}">
      <dgm:prSet phldrT="[Texte]"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5. </a:t>
          </a:r>
          <a:r>
            <a:rPr lang="fr-FR" sz="2000" b="1" kern="1200">
              <a:solidFill>
                <a:schemeClr val="bg1"/>
              </a:solidFill>
              <a:latin typeface="Tahoma"/>
              <a:ea typeface="+mn-ea"/>
              <a:cs typeface="+mn-cs"/>
            </a:rPr>
            <a:t>Suite de l’étude et calendrier </a:t>
          </a:r>
        </a:p>
      </dgm:t>
    </dgm:pt>
    <dgm:pt modelId="{C344FCE0-875E-4C6A-8E13-3733A5FE4460}" type="parTrans" cxnId="{F2729884-59DC-4493-A81E-888D67B6A3DA}">
      <dgm:prSet/>
      <dgm:spPr/>
      <dgm:t>
        <a:bodyPr/>
        <a:lstStyle/>
        <a:p>
          <a:endParaRPr lang="fr-FR" sz="1800"/>
        </a:p>
      </dgm:t>
    </dgm:pt>
    <dgm:pt modelId="{C54D312F-338C-48E6-880A-4615CF6D3848}" type="sibTrans" cxnId="{F2729884-59DC-4493-A81E-888D67B6A3DA}">
      <dgm:prSet/>
      <dgm:spPr/>
      <dgm:t>
        <a:bodyPr/>
        <a:lstStyle/>
        <a:p>
          <a:endParaRPr lang="fr-FR" sz="1800"/>
        </a:p>
      </dgm:t>
    </dgm:pt>
    <dgm:pt modelId="{9D964AD1-BE73-48E4-A981-F4A7EF4FEBC5}">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3. </a:t>
          </a:r>
          <a:r>
            <a:rPr lang="fr-FR" sz="2000" b="1" kern="1200">
              <a:solidFill>
                <a:schemeClr val="bg1"/>
              </a:solidFill>
              <a:latin typeface="Tahoma"/>
              <a:ea typeface="+mn-ea"/>
              <a:cs typeface="+mn-cs"/>
            </a:rPr>
            <a:t>Modes de propulsion alternatifs</a:t>
          </a:r>
          <a:endParaRPr lang="fr-FR" sz="2000" b="1" kern="1200">
            <a:solidFill>
              <a:srgbClr val="C8D54F"/>
            </a:solidFill>
            <a:latin typeface="Tahoma"/>
            <a:ea typeface="+mn-ea"/>
            <a:cs typeface="+mn-cs"/>
          </a:endParaRPr>
        </a:p>
      </dgm:t>
    </dgm:pt>
    <dgm:pt modelId="{8528E455-F900-4BCC-8B79-916EE58812BD}" type="parTrans" cxnId="{26D148C2-9376-45CF-A599-32C6D319F07D}">
      <dgm:prSet/>
      <dgm:spPr/>
      <dgm:t>
        <a:bodyPr/>
        <a:lstStyle/>
        <a:p>
          <a:endParaRPr lang="fr-FR"/>
        </a:p>
      </dgm:t>
    </dgm:pt>
    <dgm:pt modelId="{F6F90458-9FCA-4162-9214-61EA5312FC27}" type="sibTrans" cxnId="{26D148C2-9376-45CF-A599-32C6D319F07D}">
      <dgm:prSet/>
      <dgm:spPr/>
      <dgm:t>
        <a:bodyPr/>
        <a:lstStyle/>
        <a:p>
          <a:endParaRPr lang="fr-FR"/>
        </a:p>
      </dgm:t>
    </dgm:pt>
    <dgm:pt modelId="{05105268-B9EA-45ED-9DC5-7F64A1BA19EE}">
      <dgm:prSet custT="1"/>
      <dgm:spPr>
        <a:solidFill>
          <a:srgbClr val="C8D54F"/>
        </a:solid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chemeClr val="bg1"/>
              </a:solidFill>
              <a:latin typeface="Tahoma"/>
              <a:ea typeface="+mn-ea"/>
              <a:cs typeface="+mn-cs"/>
            </a:rPr>
            <a:t>4. Modélisation</a:t>
          </a:r>
        </a:p>
      </dgm:t>
    </dgm:pt>
    <dgm:pt modelId="{CBDE72CA-C562-4D47-9766-3FBD6593D20F}" type="parTrans" cxnId="{DBBFAEC9-EBD5-4DD6-B4AB-D282297C0043}">
      <dgm:prSet/>
      <dgm:spPr/>
      <dgm:t>
        <a:bodyPr/>
        <a:lstStyle/>
        <a:p>
          <a:endParaRPr lang="fr-FR"/>
        </a:p>
      </dgm:t>
    </dgm:pt>
    <dgm:pt modelId="{6A2AAD60-A63B-4684-A7E1-0163E265E0FE}" type="sibTrans" cxnId="{DBBFAEC9-EBD5-4DD6-B4AB-D282297C0043}">
      <dgm:prSet/>
      <dgm:spPr/>
      <dgm:t>
        <a:bodyPr/>
        <a:lstStyle/>
        <a:p>
          <a:endParaRPr lang="fr-FR"/>
        </a:p>
      </dgm:t>
    </dgm:pt>
    <dgm:pt modelId="{DB32DEAD-882E-47A8-A868-3C64E4BEC7BC}" type="pres">
      <dgm:prSet presAssocID="{041E61EA-A178-4921-BD04-E90851B39801}" presName="linear" presStyleCnt="0">
        <dgm:presLayoutVars>
          <dgm:animLvl val="lvl"/>
          <dgm:resizeHandles val="exact"/>
        </dgm:presLayoutVars>
      </dgm:prSet>
      <dgm:spPr/>
      <dgm:t>
        <a:bodyPr/>
        <a:lstStyle/>
        <a:p>
          <a:endParaRPr lang="fr-FR"/>
        </a:p>
      </dgm:t>
    </dgm:pt>
    <dgm:pt modelId="{E031F136-93F0-40CC-8689-7A792F3031A5}" type="pres">
      <dgm:prSet presAssocID="{248D3D9B-2194-4B78-A1E2-34563E153116}" presName="parentText" presStyleLbl="node1" presStyleIdx="0" presStyleCnt="5">
        <dgm:presLayoutVars>
          <dgm:chMax val="0"/>
          <dgm:bulletEnabled val="1"/>
        </dgm:presLayoutVars>
      </dgm:prSet>
      <dgm:spPr>
        <a:prstGeom prst="rect">
          <a:avLst/>
        </a:prstGeom>
      </dgm:spPr>
      <dgm:t>
        <a:bodyPr/>
        <a:lstStyle/>
        <a:p>
          <a:endParaRPr lang="fr-FR"/>
        </a:p>
      </dgm:t>
    </dgm:pt>
    <dgm:pt modelId="{C4B20FB1-81F1-4F9D-970D-6B899EB4927E}" type="pres">
      <dgm:prSet presAssocID="{E79A26DC-F7B0-48A2-A62E-963FC8FAEA66}" presName="spacer" presStyleCnt="0"/>
      <dgm:spPr/>
    </dgm:pt>
    <dgm:pt modelId="{406CA815-C281-4910-ADAE-AC6707918CCA}" type="pres">
      <dgm:prSet presAssocID="{3A38DF91-DDCE-43D9-A0DB-F3E02FD588CD}" presName="parentText" presStyleLbl="node1" presStyleIdx="1" presStyleCnt="5">
        <dgm:presLayoutVars>
          <dgm:chMax val="0"/>
          <dgm:bulletEnabled val="1"/>
        </dgm:presLayoutVars>
      </dgm:prSet>
      <dgm:spPr>
        <a:prstGeom prst="rect">
          <a:avLst/>
        </a:prstGeom>
      </dgm:spPr>
      <dgm:t>
        <a:bodyPr/>
        <a:lstStyle/>
        <a:p>
          <a:endParaRPr lang="fr-FR"/>
        </a:p>
      </dgm:t>
    </dgm:pt>
    <dgm:pt modelId="{0ECD3CFA-8A81-4BCE-9A48-EAE12C8381BE}" type="pres">
      <dgm:prSet presAssocID="{0DE1CBEA-960F-4CCF-BD9E-8C9B7B230BBD}" presName="spacer" presStyleCnt="0"/>
      <dgm:spPr/>
    </dgm:pt>
    <dgm:pt modelId="{CDA51265-75C6-4119-B23F-1533545B48AE}" type="pres">
      <dgm:prSet presAssocID="{9D964AD1-BE73-48E4-A981-F4A7EF4FEBC5}" presName="parentText" presStyleLbl="node1" presStyleIdx="2" presStyleCnt="5">
        <dgm:presLayoutVars>
          <dgm:chMax val="0"/>
          <dgm:bulletEnabled val="1"/>
        </dgm:presLayoutVars>
      </dgm:prSet>
      <dgm:spPr>
        <a:xfrm>
          <a:off x="0" y="1696301"/>
          <a:ext cx="7125759" cy="748438"/>
        </a:xfrm>
        <a:prstGeom prst="rect">
          <a:avLst/>
        </a:prstGeom>
      </dgm:spPr>
      <dgm:t>
        <a:bodyPr/>
        <a:lstStyle/>
        <a:p>
          <a:endParaRPr lang="fr-FR"/>
        </a:p>
      </dgm:t>
    </dgm:pt>
    <dgm:pt modelId="{B8A4BABE-E9A2-48DF-9E00-AFE8F4D9B0C5}" type="pres">
      <dgm:prSet presAssocID="{F6F90458-9FCA-4162-9214-61EA5312FC27}" presName="spacer" presStyleCnt="0"/>
      <dgm:spPr/>
    </dgm:pt>
    <dgm:pt modelId="{D3D3A043-F786-40E3-A6F0-AB2A56DAB417}" type="pres">
      <dgm:prSet presAssocID="{05105268-B9EA-45ED-9DC5-7F64A1BA19EE}" presName="parentText" presStyleLbl="node1" presStyleIdx="3" presStyleCnt="5">
        <dgm:presLayoutVars>
          <dgm:chMax val="0"/>
          <dgm:bulletEnabled val="1"/>
        </dgm:presLayoutVars>
      </dgm:prSet>
      <dgm:spPr>
        <a:xfrm>
          <a:off x="0" y="2499460"/>
          <a:ext cx="7125759" cy="748438"/>
        </a:xfrm>
        <a:prstGeom prst="rect">
          <a:avLst/>
        </a:prstGeom>
      </dgm:spPr>
      <dgm:t>
        <a:bodyPr/>
        <a:lstStyle/>
        <a:p>
          <a:endParaRPr lang="fr-FR"/>
        </a:p>
      </dgm:t>
    </dgm:pt>
    <dgm:pt modelId="{4BF7BFA7-6959-4A05-8D2F-E563B04F374A}" type="pres">
      <dgm:prSet presAssocID="{6A2AAD60-A63B-4684-A7E1-0163E265E0FE}" presName="spacer" presStyleCnt="0"/>
      <dgm:spPr/>
    </dgm:pt>
    <dgm:pt modelId="{693AACEE-C141-4E10-8901-1D4E6E3017F4}" type="pres">
      <dgm:prSet presAssocID="{E64FBE90-07DA-4330-A608-540EAA8940D8}" presName="parentText" presStyleLbl="node1" presStyleIdx="4" presStyleCnt="5">
        <dgm:presLayoutVars>
          <dgm:chMax val="0"/>
          <dgm:bulletEnabled val="1"/>
        </dgm:presLayoutVars>
      </dgm:prSet>
      <dgm:spPr>
        <a:xfrm>
          <a:off x="0" y="3267700"/>
          <a:ext cx="7125759" cy="1216800"/>
        </a:xfrm>
        <a:prstGeom prst="rect">
          <a:avLst/>
        </a:prstGeom>
      </dgm:spPr>
      <dgm:t>
        <a:bodyPr/>
        <a:lstStyle/>
        <a:p>
          <a:endParaRPr lang="fr-FR"/>
        </a:p>
      </dgm:t>
    </dgm:pt>
  </dgm:ptLst>
  <dgm:cxnLst>
    <dgm:cxn modelId="{A96D9F75-665F-4916-89E1-381A66291D1D}" type="presOf" srcId="{05105268-B9EA-45ED-9DC5-7F64A1BA19EE}" destId="{D3D3A043-F786-40E3-A6F0-AB2A56DAB417}" srcOrd="0" destOrd="0" presId="urn:microsoft.com/office/officeart/2005/8/layout/vList2"/>
    <dgm:cxn modelId="{8C09B62A-3837-45EB-9BAE-2CB9ABE31E25}" type="presOf" srcId="{041E61EA-A178-4921-BD04-E90851B39801}" destId="{DB32DEAD-882E-47A8-A868-3C64E4BEC7BC}" srcOrd="0" destOrd="0" presId="urn:microsoft.com/office/officeart/2005/8/layout/vList2"/>
    <dgm:cxn modelId="{A217B4A0-5E2E-4D98-A402-61E5053F5880}" type="presOf" srcId="{9D964AD1-BE73-48E4-A981-F4A7EF4FEBC5}" destId="{CDA51265-75C6-4119-B23F-1533545B48AE}" srcOrd="0" destOrd="0" presId="urn:microsoft.com/office/officeart/2005/8/layout/vList2"/>
    <dgm:cxn modelId="{A2159571-4AE7-47AE-A769-0FE3C78379E8}" srcId="{041E61EA-A178-4921-BD04-E90851B39801}" destId="{3A38DF91-DDCE-43D9-A0DB-F3E02FD588CD}" srcOrd="1" destOrd="0" parTransId="{EBA4C84F-B847-409D-BC58-FFD87F762270}" sibTransId="{0DE1CBEA-960F-4CCF-BD9E-8C9B7B230BBD}"/>
    <dgm:cxn modelId="{26D148C2-9376-45CF-A599-32C6D319F07D}" srcId="{041E61EA-A178-4921-BD04-E90851B39801}" destId="{9D964AD1-BE73-48E4-A981-F4A7EF4FEBC5}" srcOrd="2" destOrd="0" parTransId="{8528E455-F900-4BCC-8B79-916EE58812BD}" sibTransId="{F6F90458-9FCA-4162-9214-61EA5312FC27}"/>
    <dgm:cxn modelId="{F2729884-59DC-4493-A81E-888D67B6A3DA}" srcId="{041E61EA-A178-4921-BD04-E90851B39801}" destId="{E64FBE90-07DA-4330-A608-540EAA8940D8}" srcOrd="4" destOrd="0" parTransId="{C344FCE0-875E-4C6A-8E13-3733A5FE4460}" sibTransId="{C54D312F-338C-48E6-880A-4615CF6D3848}"/>
    <dgm:cxn modelId="{DBBFAEC9-EBD5-4DD6-B4AB-D282297C0043}" srcId="{041E61EA-A178-4921-BD04-E90851B39801}" destId="{05105268-B9EA-45ED-9DC5-7F64A1BA19EE}" srcOrd="3" destOrd="0" parTransId="{CBDE72CA-C562-4D47-9766-3FBD6593D20F}" sibTransId="{6A2AAD60-A63B-4684-A7E1-0163E265E0FE}"/>
    <dgm:cxn modelId="{CA31EC74-0F6E-489E-B6C3-292032AB49D6}" type="presOf" srcId="{E64FBE90-07DA-4330-A608-540EAA8940D8}" destId="{693AACEE-C141-4E10-8901-1D4E6E3017F4}" srcOrd="0" destOrd="0" presId="urn:microsoft.com/office/officeart/2005/8/layout/vList2"/>
    <dgm:cxn modelId="{1FC7860B-0AF9-41B4-9C9A-2641A0084D71}" type="presOf" srcId="{3A38DF91-DDCE-43D9-A0DB-F3E02FD588CD}" destId="{406CA815-C281-4910-ADAE-AC6707918CCA}" srcOrd="0" destOrd="0" presId="urn:microsoft.com/office/officeart/2005/8/layout/vList2"/>
    <dgm:cxn modelId="{C6F0922F-449E-4FF7-A490-D30315B05825}" type="presOf" srcId="{248D3D9B-2194-4B78-A1E2-34563E153116}" destId="{E031F136-93F0-40CC-8689-7A792F3031A5}" srcOrd="0" destOrd="0" presId="urn:microsoft.com/office/officeart/2005/8/layout/vList2"/>
    <dgm:cxn modelId="{E02AC6D1-B6CA-4A6C-9451-53248AFDE4B4}" srcId="{041E61EA-A178-4921-BD04-E90851B39801}" destId="{248D3D9B-2194-4B78-A1E2-34563E153116}" srcOrd="0" destOrd="0" parTransId="{2A24B985-F100-482B-B8DC-538060E224DB}" sibTransId="{E79A26DC-F7B0-48A2-A62E-963FC8FAEA66}"/>
    <dgm:cxn modelId="{80DB88ED-F50E-4AD8-A051-4B06FBA10122}" type="presParOf" srcId="{DB32DEAD-882E-47A8-A868-3C64E4BEC7BC}" destId="{E031F136-93F0-40CC-8689-7A792F3031A5}" srcOrd="0" destOrd="0" presId="urn:microsoft.com/office/officeart/2005/8/layout/vList2"/>
    <dgm:cxn modelId="{7FC090F5-D4C1-402A-84DC-D605AA55CAED}" type="presParOf" srcId="{DB32DEAD-882E-47A8-A868-3C64E4BEC7BC}" destId="{C4B20FB1-81F1-4F9D-970D-6B899EB4927E}" srcOrd="1" destOrd="0" presId="urn:microsoft.com/office/officeart/2005/8/layout/vList2"/>
    <dgm:cxn modelId="{AFABC598-E39F-4498-B023-723293686ABD}" type="presParOf" srcId="{DB32DEAD-882E-47A8-A868-3C64E4BEC7BC}" destId="{406CA815-C281-4910-ADAE-AC6707918CCA}" srcOrd="2" destOrd="0" presId="urn:microsoft.com/office/officeart/2005/8/layout/vList2"/>
    <dgm:cxn modelId="{012EB74F-5DB0-4143-9C46-CF9657E7A52C}" type="presParOf" srcId="{DB32DEAD-882E-47A8-A868-3C64E4BEC7BC}" destId="{0ECD3CFA-8A81-4BCE-9A48-EAE12C8381BE}" srcOrd="3" destOrd="0" presId="urn:microsoft.com/office/officeart/2005/8/layout/vList2"/>
    <dgm:cxn modelId="{63E60A88-CCC8-4416-BFD0-A698190C86F3}" type="presParOf" srcId="{DB32DEAD-882E-47A8-A868-3C64E4BEC7BC}" destId="{CDA51265-75C6-4119-B23F-1533545B48AE}" srcOrd="4" destOrd="0" presId="urn:microsoft.com/office/officeart/2005/8/layout/vList2"/>
    <dgm:cxn modelId="{1459F0B4-27C7-4528-8F31-808C24C5544D}" type="presParOf" srcId="{DB32DEAD-882E-47A8-A868-3C64E4BEC7BC}" destId="{B8A4BABE-E9A2-48DF-9E00-AFE8F4D9B0C5}" srcOrd="5" destOrd="0" presId="urn:microsoft.com/office/officeart/2005/8/layout/vList2"/>
    <dgm:cxn modelId="{2C3052D1-3764-4B9E-AE8D-F407D3A242B9}" type="presParOf" srcId="{DB32DEAD-882E-47A8-A868-3C64E4BEC7BC}" destId="{D3D3A043-F786-40E3-A6F0-AB2A56DAB417}" srcOrd="6" destOrd="0" presId="urn:microsoft.com/office/officeart/2005/8/layout/vList2"/>
    <dgm:cxn modelId="{6DBC1DA3-312B-491F-8A09-A5E7C7D3D3B8}" type="presParOf" srcId="{DB32DEAD-882E-47A8-A868-3C64E4BEC7BC}" destId="{4BF7BFA7-6959-4A05-8D2F-E563B04F374A}" srcOrd="7" destOrd="0" presId="urn:microsoft.com/office/officeart/2005/8/layout/vList2"/>
    <dgm:cxn modelId="{B4DB89F5-DE2B-4B02-BC3D-EE18381F8757}" type="presParOf" srcId="{DB32DEAD-882E-47A8-A868-3C64E4BEC7BC}" destId="{693AACEE-C141-4E10-8901-1D4E6E3017F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1E61EA-A178-4921-BD04-E90851B39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48D3D9B-2194-4B78-A1E2-34563E153116}">
      <dgm:prSet phldrT="[Texte]" custT="1"/>
      <dgm:spPr>
        <a:noFill/>
      </dgm:spPr>
      <dgm: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gm:t>
    </dgm:pt>
    <dgm:pt modelId="{2A24B985-F100-482B-B8DC-538060E224DB}" type="parTrans" cxnId="{E02AC6D1-B6CA-4A6C-9451-53248AFDE4B4}">
      <dgm:prSet/>
      <dgm:spPr/>
      <dgm:t>
        <a:bodyPr/>
        <a:lstStyle/>
        <a:p>
          <a:endParaRPr lang="fr-FR" sz="1200"/>
        </a:p>
      </dgm:t>
    </dgm:pt>
    <dgm:pt modelId="{E79A26DC-F7B0-48A2-A62E-963FC8FAEA66}" type="sibTrans" cxnId="{E02AC6D1-B6CA-4A6C-9451-53248AFDE4B4}">
      <dgm:prSet/>
      <dgm:spPr/>
      <dgm:t>
        <a:bodyPr/>
        <a:lstStyle/>
        <a:p>
          <a:endParaRPr lang="fr-FR" sz="1200"/>
        </a:p>
      </dgm:t>
    </dgm:pt>
    <dgm:pt modelId="{3A38DF91-DDCE-43D9-A0DB-F3E02FD588CD}">
      <dgm:prSet phldrT="[Texte]" custT="1"/>
      <dgm:spPr>
        <a:noFill/>
      </dgm:spPr>
      <dgm: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2. </a:t>
          </a:r>
          <a:r>
            <a:rPr lang="fr-FR" sz="2000" b="1" kern="1200">
              <a:solidFill>
                <a:schemeClr val="bg1"/>
              </a:solidFill>
              <a:latin typeface="Tahoma"/>
              <a:ea typeface="+mn-ea"/>
              <a:cs typeface="+mn-cs"/>
            </a:rPr>
            <a:t>Proposition d’évolution des services et schémas de gestion (analyse par liaison)</a:t>
          </a:r>
        </a:p>
      </dgm:t>
    </dgm:pt>
    <dgm:pt modelId="{EBA4C84F-B847-409D-BC58-FFD87F762270}" type="parTrans" cxnId="{A2159571-4AE7-47AE-A769-0FE3C78379E8}">
      <dgm:prSet/>
      <dgm:spPr/>
      <dgm:t>
        <a:bodyPr/>
        <a:lstStyle/>
        <a:p>
          <a:endParaRPr lang="fr-FR" sz="1200"/>
        </a:p>
      </dgm:t>
    </dgm:pt>
    <dgm:pt modelId="{0DE1CBEA-960F-4CCF-BD9E-8C9B7B230BBD}" type="sibTrans" cxnId="{A2159571-4AE7-47AE-A769-0FE3C78379E8}">
      <dgm:prSet/>
      <dgm:spPr/>
      <dgm:t>
        <a:bodyPr/>
        <a:lstStyle/>
        <a:p>
          <a:endParaRPr lang="fr-FR" sz="1200"/>
        </a:p>
      </dgm:t>
    </dgm:pt>
    <dgm:pt modelId="{E64FBE90-07DA-4330-A608-540EAA8940D8}">
      <dgm:prSet phldrT="[Texte]" custT="1"/>
      <dgm:spPr>
        <a:solidFill>
          <a:srgbClr val="C8D54F"/>
        </a:solid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176213" lvl="1" indent="4763" algn="l" defTabSz="1333500">
            <a:lnSpc>
              <a:spcPct val="90000"/>
            </a:lnSpc>
            <a:spcBef>
              <a:spcPct val="0"/>
            </a:spcBef>
            <a:spcAft>
              <a:spcPct val="20000"/>
            </a:spcAft>
            <a:buFontTx/>
            <a:buNone/>
          </a:pPr>
          <a:r>
            <a:rPr lang="fr-FR" sz="2000" b="1" kern="1200">
              <a:solidFill>
                <a:schemeClr val="bg1"/>
              </a:solidFill>
              <a:latin typeface="Tahoma"/>
              <a:ea typeface="+mn-ea"/>
              <a:cs typeface="+mn-cs"/>
            </a:rPr>
            <a:t>5. Suite de l’étude et calendrier </a:t>
          </a:r>
        </a:p>
      </dgm:t>
    </dgm:pt>
    <dgm:pt modelId="{C344FCE0-875E-4C6A-8E13-3733A5FE4460}" type="parTrans" cxnId="{F2729884-59DC-4493-A81E-888D67B6A3DA}">
      <dgm:prSet/>
      <dgm:spPr/>
      <dgm:t>
        <a:bodyPr/>
        <a:lstStyle/>
        <a:p>
          <a:endParaRPr lang="fr-FR" sz="1800"/>
        </a:p>
      </dgm:t>
    </dgm:pt>
    <dgm:pt modelId="{C54D312F-338C-48E6-880A-4615CF6D3848}" type="sibTrans" cxnId="{F2729884-59DC-4493-A81E-888D67B6A3DA}">
      <dgm:prSet/>
      <dgm:spPr/>
      <dgm:t>
        <a:bodyPr/>
        <a:lstStyle/>
        <a:p>
          <a:endParaRPr lang="fr-FR" sz="1800"/>
        </a:p>
      </dgm:t>
    </dgm:pt>
    <dgm:pt modelId="{9D964AD1-BE73-48E4-A981-F4A7EF4FEBC5}">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3. </a:t>
          </a:r>
          <a:r>
            <a:rPr lang="fr-FR" sz="2000" b="1" kern="1200">
              <a:solidFill>
                <a:schemeClr val="bg1"/>
              </a:solidFill>
              <a:latin typeface="Tahoma"/>
              <a:ea typeface="+mn-ea"/>
              <a:cs typeface="+mn-cs"/>
            </a:rPr>
            <a:t>Modes de propulsion alternatifs</a:t>
          </a:r>
          <a:endParaRPr lang="fr-FR" sz="2000" b="1" kern="1200">
            <a:solidFill>
              <a:srgbClr val="C8D54F"/>
            </a:solidFill>
            <a:latin typeface="Tahoma"/>
            <a:ea typeface="+mn-ea"/>
            <a:cs typeface="+mn-cs"/>
          </a:endParaRPr>
        </a:p>
      </dgm:t>
    </dgm:pt>
    <dgm:pt modelId="{8528E455-F900-4BCC-8B79-916EE58812BD}" type="parTrans" cxnId="{26D148C2-9376-45CF-A599-32C6D319F07D}">
      <dgm:prSet/>
      <dgm:spPr/>
      <dgm:t>
        <a:bodyPr/>
        <a:lstStyle/>
        <a:p>
          <a:endParaRPr lang="fr-FR"/>
        </a:p>
      </dgm:t>
    </dgm:pt>
    <dgm:pt modelId="{F6F90458-9FCA-4162-9214-61EA5312FC27}" type="sibTrans" cxnId="{26D148C2-9376-45CF-A599-32C6D319F07D}">
      <dgm:prSet/>
      <dgm:spPr/>
      <dgm:t>
        <a:bodyPr/>
        <a:lstStyle/>
        <a:p>
          <a:endParaRPr lang="fr-FR"/>
        </a:p>
      </dgm:t>
    </dgm:pt>
    <dgm:pt modelId="{05105268-B9EA-45ED-9DC5-7F64A1BA19EE}">
      <dgm:prSet custT="1"/>
      <dgm:spPr>
        <a:noFill/>
        <a:ln w="25400" cap="flat" cmpd="sng" algn="ctr">
          <a:solidFill>
            <a:srgbClr val="FFFFFF">
              <a:hueOff val="0"/>
              <a:satOff val="0"/>
              <a:lumOff val="0"/>
              <a:alphaOff val="0"/>
            </a:srgbClr>
          </a:solidFill>
          <a:prstDash val="solid"/>
        </a:ln>
        <a:effectLst/>
      </dgm:spPr>
      <dgm:t>
        <a:bodyPr spcFirstLastPara="0" vert="horz" wrap="square" lIns="76200" tIns="76200" rIns="76200" bIns="76200" numCol="1" spcCol="1270" anchor="ctr" anchorCtr="0"/>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4. </a:t>
          </a:r>
          <a:r>
            <a:rPr lang="fr-FR" sz="2000" b="1" kern="1200">
              <a:solidFill>
                <a:schemeClr val="bg1"/>
              </a:solidFill>
              <a:latin typeface="Tahoma"/>
              <a:ea typeface="+mn-ea"/>
              <a:cs typeface="+mn-cs"/>
            </a:rPr>
            <a:t>Modélisation</a:t>
          </a:r>
        </a:p>
      </dgm:t>
    </dgm:pt>
    <dgm:pt modelId="{CBDE72CA-C562-4D47-9766-3FBD6593D20F}" type="parTrans" cxnId="{DBBFAEC9-EBD5-4DD6-B4AB-D282297C0043}">
      <dgm:prSet/>
      <dgm:spPr/>
      <dgm:t>
        <a:bodyPr/>
        <a:lstStyle/>
        <a:p>
          <a:endParaRPr lang="fr-FR"/>
        </a:p>
      </dgm:t>
    </dgm:pt>
    <dgm:pt modelId="{6A2AAD60-A63B-4684-A7E1-0163E265E0FE}" type="sibTrans" cxnId="{DBBFAEC9-EBD5-4DD6-B4AB-D282297C0043}">
      <dgm:prSet/>
      <dgm:spPr/>
      <dgm:t>
        <a:bodyPr/>
        <a:lstStyle/>
        <a:p>
          <a:endParaRPr lang="fr-FR"/>
        </a:p>
      </dgm:t>
    </dgm:pt>
    <dgm:pt modelId="{DB32DEAD-882E-47A8-A868-3C64E4BEC7BC}" type="pres">
      <dgm:prSet presAssocID="{041E61EA-A178-4921-BD04-E90851B39801}" presName="linear" presStyleCnt="0">
        <dgm:presLayoutVars>
          <dgm:animLvl val="lvl"/>
          <dgm:resizeHandles val="exact"/>
        </dgm:presLayoutVars>
      </dgm:prSet>
      <dgm:spPr/>
      <dgm:t>
        <a:bodyPr/>
        <a:lstStyle/>
        <a:p>
          <a:endParaRPr lang="fr-FR"/>
        </a:p>
      </dgm:t>
    </dgm:pt>
    <dgm:pt modelId="{E031F136-93F0-40CC-8689-7A792F3031A5}" type="pres">
      <dgm:prSet presAssocID="{248D3D9B-2194-4B78-A1E2-34563E153116}" presName="parentText" presStyleLbl="node1" presStyleIdx="0" presStyleCnt="5">
        <dgm:presLayoutVars>
          <dgm:chMax val="0"/>
          <dgm:bulletEnabled val="1"/>
        </dgm:presLayoutVars>
      </dgm:prSet>
      <dgm:spPr>
        <a:prstGeom prst="rect">
          <a:avLst/>
        </a:prstGeom>
      </dgm:spPr>
      <dgm:t>
        <a:bodyPr/>
        <a:lstStyle/>
        <a:p>
          <a:endParaRPr lang="fr-FR"/>
        </a:p>
      </dgm:t>
    </dgm:pt>
    <dgm:pt modelId="{C4B20FB1-81F1-4F9D-970D-6B899EB4927E}" type="pres">
      <dgm:prSet presAssocID="{E79A26DC-F7B0-48A2-A62E-963FC8FAEA66}" presName="spacer" presStyleCnt="0"/>
      <dgm:spPr/>
    </dgm:pt>
    <dgm:pt modelId="{406CA815-C281-4910-ADAE-AC6707918CCA}" type="pres">
      <dgm:prSet presAssocID="{3A38DF91-DDCE-43D9-A0DB-F3E02FD588CD}" presName="parentText" presStyleLbl="node1" presStyleIdx="1" presStyleCnt="5">
        <dgm:presLayoutVars>
          <dgm:chMax val="0"/>
          <dgm:bulletEnabled val="1"/>
        </dgm:presLayoutVars>
      </dgm:prSet>
      <dgm:spPr>
        <a:prstGeom prst="rect">
          <a:avLst/>
        </a:prstGeom>
      </dgm:spPr>
      <dgm:t>
        <a:bodyPr/>
        <a:lstStyle/>
        <a:p>
          <a:endParaRPr lang="fr-FR"/>
        </a:p>
      </dgm:t>
    </dgm:pt>
    <dgm:pt modelId="{0ECD3CFA-8A81-4BCE-9A48-EAE12C8381BE}" type="pres">
      <dgm:prSet presAssocID="{0DE1CBEA-960F-4CCF-BD9E-8C9B7B230BBD}" presName="spacer" presStyleCnt="0"/>
      <dgm:spPr/>
    </dgm:pt>
    <dgm:pt modelId="{CDA51265-75C6-4119-B23F-1533545B48AE}" type="pres">
      <dgm:prSet presAssocID="{9D964AD1-BE73-48E4-A981-F4A7EF4FEBC5}" presName="parentText" presStyleLbl="node1" presStyleIdx="2" presStyleCnt="5">
        <dgm:presLayoutVars>
          <dgm:chMax val="0"/>
          <dgm:bulletEnabled val="1"/>
        </dgm:presLayoutVars>
      </dgm:prSet>
      <dgm:spPr>
        <a:xfrm>
          <a:off x="0" y="1696301"/>
          <a:ext cx="7125759" cy="748438"/>
        </a:xfrm>
        <a:prstGeom prst="rect">
          <a:avLst/>
        </a:prstGeom>
      </dgm:spPr>
      <dgm:t>
        <a:bodyPr/>
        <a:lstStyle/>
        <a:p>
          <a:endParaRPr lang="fr-FR"/>
        </a:p>
      </dgm:t>
    </dgm:pt>
    <dgm:pt modelId="{B8A4BABE-E9A2-48DF-9E00-AFE8F4D9B0C5}" type="pres">
      <dgm:prSet presAssocID="{F6F90458-9FCA-4162-9214-61EA5312FC27}" presName="spacer" presStyleCnt="0"/>
      <dgm:spPr/>
    </dgm:pt>
    <dgm:pt modelId="{D3D3A043-F786-40E3-A6F0-AB2A56DAB417}" type="pres">
      <dgm:prSet presAssocID="{05105268-B9EA-45ED-9DC5-7F64A1BA19EE}" presName="parentText" presStyleLbl="node1" presStyleIdx="3" presStyleCnt="5">
        <dgm:presLayoutVars>
          <dgm:chMax val="0"/>
          <dgm:bulletEnabled val="1"/>
        </dgm:presLayoutVars>
      </dgm:prSet>
      <dgm:spPr>
        <a:xfrm>
          <a:off x="0" y="2499460"/>
          <a:ext cx="7125759" cy="748438"/>
        </a:xfrm>
        <a:prstGeom prst="rect">
          <a:avLst/>
        </a:prstGeom>
      </dgm:spPr>
      <dgm:t>
        <a:bodyPr/>
        <a:lstStyle/>
        <a:p>
          <a:endParaRPr lang="fr-FR"/>
        </a:p>
      </dgm:t>
    </dgm:pt>
    <dgm:pt modelId="{4BF7BFA7-6959-4A05-8D2F-E563B04F374A}" type="pres">
      <dgm:prSet presAssocID="{6A2AAD60-A63B-4684-A7E1-0163E265E0FE}" presName="spacer" presStyleCnt="0"/>
      <dgm:spPr/>
    </dgm:pt>
    <dgm:pt modelId="{693AACEE-C141-4E10-8901-1D4E6E3017F4}" type="pres">
      <dgm:prSet presAssocID="{E64FBE90-07DA-4330-A608-540EAA8940D8}" presName="parentText" presStyleLbl="node1" presStyleIdx="4" presStyleCnt="5">
        <dgm:presLayoutVars>
          <dgm:chMax val="0"/>
          <dgm:bulletEnabled val="1"/>
        </dgm:presLayoutVars>
      </dgm:prSet>
      <dgm:spPr>
        <a:xfrm>
          <a:off x="0" y="3267700"/>
          <a:ext cx="7125759" cy="1216800"/>
        </a:xfrm>
        <a:prstGeom prst="rect">
          <a:avLst/>
        </a:prstGeom>
      </dgm:spPr>
      <dgm:t>
        <a:bodyPr/>
        <a:lstStyle/>
        <a:p>
          <a:endParaRPr lang="fr-FR"/>
        </a:p>
      </dgm:t>
    </dgm:pt>
  </dgm:ptLst>
  <dgm:cxnLst>
    <dgm:cxn modelId="{A96D9F75-665F-4916-89E1-381A66291D1D}" type="presOf" srcId="{05105268-B9EA-45ED-9DC5-7F64A1BA19EE}" destId="{D3D3A043-F786-40E3-A6F0-AB2A56DAB417}" srcOrd="0" destOrd="0" presId="urn:microsoft.com/office/officeart/2005/8/layout/vList2"/>
    <dgm:cxn modelId="{8C09B62A-3837-45EB-9BAE-2CB9ABE31E25}" type="presOf" srcId="{041E61EA-A178-4921-BD04-E90851B39801}" destId="{DB32DEAD-882E-47A8-A868-3C64E4BEC7BC}" srcOrd="0" destOrd="0" presId="urn:microsoft.com/office/officeart/2005/8/layout/vList2"/>
    <dgm:cxn modelId="{A217B4A0-5E2E-4D98-A402-61E5053F5880}" type="presOf" srcId="{9D964AD1-BE73-48E4-A981-F4A7EF4FEBC5}" destId="{CDA51265-75C6-4119-B23F-1533545B48AE}" srcOrd="0" destOrd="0" presId="urn:microsoft.com/office/officeart/2005/8/layout/vList2"/>
    <dgm:cxn modelId="{A2159571-4AE7-47AE-A769-0FE3C78379E8}" srcId="{041E61EA-A178-4921-BD04-E90851B39801}" destId="{3A38DF91-DDCE-43D9-A0DB-F3E02FD588CD}" srcOrd="1" destOrd="0" parTransId="{EBA4C84F-B847-409D-BC58-FFD87F762270}" sibTransId="{0DE1CBEA-960F-4CCF-BD9E-8C9B7B230BBD}"/>
    <dgm:cxn modelId="{26D148C2-9376-45CF-A599-32C6D319F07D}" srcId="{041E61EA-A178-4921-BD04-E90851B39801}" destId="{9D964AD1-BE73-48E4-A981-F4A7EF4FEBC5}" srcOrd="2" destOrd="0" parTransId="{8528E455-F900-4BCC-8B79-916EE58812BD}" sibTransId="{F6F90458-9FCA-4162-9214-61EA5312FC27}"/>
    <dgm:cxn modelId="{F2729884-59DC-4493-A81E-888D67B6A3DA}" srcId="{041E61EA-A178-4921-BD04-E90851B39801}" destId="{E64FBE90-07DA-4330-A608-540EAA8940D8}" srcOrd="4" destOrd="0" parTransId="{C344FCE0-875E-4C6A-8E13-3733A5FE4460}" sibTransId="{C54D312F-338C-48E6-880A-4615CF6D3848}"/>
    <dgm:cxn modelId="{DBBFAEC9-EBD5-4DD6-B4AB-D282297C0043}" srcId="{041E61EA-A178-4921-BD04-E90851B39801}" destId="{05105268-B9EA-45ED-9DC5-7F64A1BA19EE}" srcOrd="3" destOrd="0" parTransId="{CBDE72CA-C562-4D47-9766-3FBD6593D20F}" sibTransId="{6A2AAD60-A63B-4684-A7E1-0163E265E0FE}"/>
    <dgm:cxn modelId="{CA31EC74-0F6E-489E-B6C3-292032AB49D6}" type="presOf" srcId="{E64FBE90-07DA-4330-A608-540EAA8940D8}" destId="{693AACEE-C141-4E10-8901-1D4E6E3017F4}" srcOrd="0" destOrd="0" presId="urn:microsoft.com/office/officeart/2005/8/layout/vList2"/>
    <dgm:cxn modelId="{1FC7860B-0AF9-41B4-9C9A-2641A0084D71}" type="presOf" srcId="{3A38DF91-DDCE-43D9-A0DB-F3E02FD588CD}" destId="{406CA815-C281-4910-ADAE-AC6707918CCA}" srcOrd="0" destOrd="0" presId="urn:microsoft.com/office/officeart/2005/8/layout/vList2"/>
    <dgm:cxn modelId="{C6F0922F-449E-4FF7-A490-D30315B05825}" type="presOf" srcId="{248D3D9B-2194-4B78-A1E2-34563E153116}" destId="{E031F136-93F0-40CC-8689-7A792F3031A5}" srcOrd="0" destOrd="0" presId="urn:microsoft.com/office/officeart/2005/8/layout/vList2"/>
    <dgm:cxn modelId="{E02AC6D1-B6CA-4A6C-9451-53248AFDE4B4}" srcId="{041E61EA-A178-4921-BD04-E90851B39801}" destId="{248D3D9B-2194-4B78-A1E2-34563E153116}" srcOrd="0" destOrd="0" parTransId="{2A24B985-F100-482B-B8DC-538060E224DB}" sibTransId="{E79A26DC-F7B0-48A2-A62E-963FC8FAEA66}"/>
    <dgm:cxn modelId="{80DB88ED-F50E-4AD8-A051-4B06FBA10122}" type="presParOf" srcId="{DB32DEAD-882E-47A8-A868-3C64E4BEC7BC}" destId="{E031F136-93F0-40CC-8689-7A792F3031A5}" srcOrd="0" destOrd="0" presId="urn:microsoft.com/office/officeart/2005/8/layout/vList2"/>
    <dgm:cxn modelId="{7FC090F5-D4C1-402A-84DC-D605AA55CAED}" type="presParOf" srcId="{DB32DEAD-882E-47A8-A868-3C64E4BEC7BC}" destId="{C4B20FB1-81F1-4F9D-970D-6B899EB4927E}" srcOrd="1" destOrd="0" presId="urn:microsoft.com/office/officeart/2005/8/layout/vList2"/>
    <dgm:cxn modelId="{AFABC598-E39F-4498-B023-723293686ABD}" type="presParOf" srcId="{DB32DEAD-882E-47A8-A868-3C64E4BEC7BC}" destId="{406CA815-C281-4910-ADAE-AC6707918CCA}" srcOrd="2" destOrd="0" presId="urn:microsoft.com/office/officeart/2005/8/layout/vList2"/>
    <dgm:cxn modelId="{012EB74F-5DB0-4143-9C46-CF9657E7A52C}" type="presParOf" srcId="{DB32DEAD-882E-47A8-A868-3C64E4BEC7BC}" destId="{0ECD3CFA-8A81-4BCE-9A48-EAE12C8381BE}" srcOrd="3" destOrd="0" presId="urn:microsoft.com/office/officeart/2005/8/layout/vList2"/>
    <dgm:cxn modelId="{63E60A88-CCC8-4416-BFD0-A698190C86F3}" type="presParOf" srcId="{DB32DEAD-882E-47A8-A868-3C64E4BEC7BC}" destId="{CDA51265-75C6-4119-B23F-1533545B48AE}" srcOrd="4" destOrd="0" presId="urn:microsoft.com/office/officeart/2005/8/layout/vList2"/>
    <dgm:cxn modelId="{1459F0B4-27C7-4528-8F31-808C24C5544D}" type="presParOf" srcId="{DB32DEAD-882E-47A8-A868-3C64E4BEC7BC}" destId="{B8A4BABE-E9A2-48DF-9E00-AFE8F4D9B0C5}" srcOrd="5" destOrd="0" presId="urn:microsoft.com/office/officeart/2005/8/layout/vList2"/>
    <dgm:cxn modelId="{2C3052D1-3764-4B9E-AE8D-F407D3A242B9}" type="presParOf" srcId="{DB32DEAD-882E-47A8-A868-3C64E4BEC7BC}" destId="{D3D3A043-F786-40E3-A6F0-AB2A56DAB417}" srcOrd="6" destOrd="0" presId="urn:microsoft.com/office/officeart/2005/8/layout/vList2"/>
    <dgm:cxn modelId="{6DBC1DA3-312B-491F-8A09-A5E7C7D3D3B8}" type="presParOf" srcId="{DB32DEAD-882E-47A8-A868-3C64E4BEC7BC}" destId="{4BF7BFA7-6959-4A05-8D2F-E563B04F374A}" srcOrd="7" destOrd="0" presId="urn:microsoft.com/office/officeart/2005/8/layout/vList2"/>
    <dgm:cxn modelId="{B4DB89F5-DE2B-4B02-BC3D-EE18381F8757}" type="presParOf" srcId="{DB32DEAD-882E-47A8-A868-3C64E4BEC7BC}" destId="{693AACEE-C141-4E10-8901-1D4E6E3017F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F136-93F0-40CC-8689-7A792F3031A5}">
      <dsp:nvSpPr>
        <dsp:cNvPr id="0" name=""/>
        <dsp:cNvSpPr/>
      </dsp:nvSpPr>
      <dsp:spPr>
        <a:xfrm>
          <a:off x="0" y="1780"/>
          <a:ext cx="7125759" cy="879840"/>
        </a:xfrm>
        <a:prstGeom prst="rect">
          <a:avLst/>
        </a:prstGeom>
        <a:solidFill>
          <a:srgbClr val="C8D5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76213" lvl="1" indent="4763" algn="l" defTabSz="1333500">
            <a:lnSpc>
              <a:spcPct val="90000"/>
            </a:lnSpc>
            <a:spcBef>
              <a:spcPct val="0"/>
            </a:spcBef>
            <a:spcAft>
              <a:spcPct val="20000"/>
            </a:spcAft>
            <a:buFontTx/>
            <a:buNone/>
          </a:pPr>
          <a:r>
            <a:rPr lang="fr-FR" sz="2000" b="1" kern="1200">
              <a:solidFill>
                <a:schemeClr val="bg1"/>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sp:txBody>
      <dsp:txXfrm>
        <a:off x="0" y="1780"/>
        <a:ext cx="7125759" cy="879840"/>
      </dsp:txXfrm>
    </dsp:sp>
    <dsp:sp modelId="{406CA815-C281-4910-ADAE-AC6707918CCA}">
      <dsp:nvSpPr>
        <dsp:cNvPr id="0" name=""/>
        <dsp:cNvSpPr/>
      </dsp:nvSpPr>
      <dsp:spPr>
        <a:xfrm>
          <a:off x="0" y="1016980"/>
          <a:ext cx="7125759" cy="87984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2. </a:t>
          </a:r>
          <a:r>
            <a:rPr lang="fr-FR" sz="2000" b="1" kern="1200">
              <a:solidFill>
                <a:schemeClr val="bg1"/>
              </a:solidFill>
              <a:latin typeface="Tahoma"/>
              <a:ea typeface="+mn-ea"/>
              <a:cs typeface="+mn-cs"/>
            </a:rPr>
            <a:t>Proposition d’évolution des services et schémas de gestion (analyse par liaison)</a:t>
          </a:r>
        </a:p>
      </dsp:txBody>
      <dsp:txXfrm>
        <a:off x="0" y="1016980"/>
        <a:ext cx="7125759" cy="879840"/>
      </dsp:txXfrm>
    </dsp:sp>
    <dsp:sp modelId="{CDA51265-75C6-4119-B23F-1533545B48AE}">
      <dsp:nvSpPr>
        <dsp:cNvPr id="0" name=""/>
        <dsp:cNvSpPr/>
      </dsp:nvSpPr>
      <dsp:spPr>
        <a:xfrm>
          <a:off x="0" y="20321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3. </a:t>
          </a:r>
          <a:r>
            <a:rPr lang="fr-FR" sz="2000" b="1" kern="1200">
              <a:solidFill>
                <a:schemeClr val="bg1"/>
              </a:solidFill>
              <a:latin typeface="Tahoma"/>
              <a:ea typeface="+mn-ea"/>
              <a:cs typeface="+mn-cs"/>
            </a:rPr>
            <a:t>Modes de propulsion alternatifs</a:t>
          </a:r>
          <a:endParaRPr lang="fr-FR" sz="2000" b="1" kern="1200">
            <a:solidFill>
              <a:srgbClr val="C8D54F"/>
            </a:solidFill>
            <a:latin typeface="Tahoma"/>
            <a:ea typeface="+mn-ea"/>
            <a:cs typeface="+mn-cs"/>
          </a:endParaRPr>
        </a:p>
      </dsp:txBody>
      <dsp:txXfrm>
        <a:off x="0" y="2032180"/>
        <a:ext cx="7125759" cy="879840"/>
      </dsp:txXfrm>
    </dsp:sp>
    <dsp:sp modelId="{D3D3A043-F786-40E3-A6F0-AB2A56DAB417}">
      <dsp:nvSpPr>
        <dsp:cNvPr id="0" name=""/>
        <dsp:cNvSpPr/>
      </dsp:nvSpPr>
      <dsp:spPr>
        <a:xfrm>
          <a:off x="0" y="30473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4. </a:t>
          </a:r>
          <a:r>
            <a:rPr lang="fr-FR" sz="2000" b="1" kern="1200">
              <a:solidFill>
                <a:schemeClr val="bg1"/>
              </a:solidFill>
              <a:latin typeface="Tahoma"/>
              <a:ea typeface="+mn-ea"/>
              <a:cs typeface="+mn-cs"/>
            </a:rPr>
            <a:t>Modélisation</a:t>
          </a:r>
        </a:p>
      </dsp:txBody>
      <dsp:txXfrm>
        <a:off x="0" y="3047380"/>
        <a:ext cx="7125759" cy="879840"/>
      </dsp:txXfrm>
    </dsp:sp>
    <dsp:sp modelId="{693AACEE-C141-4E10-8901-1D4E6E3017F4}">
      <dsp:nvSpPr>
        <dsp:cNvPr id="0" name=""/>
        <dsp:cNvSpPr/>
      </dsp:nvSpPr>
      <dsp:spPr>
        <a:xfrm>
          <a:off x="0" y="40625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5. </a:t>
          </a:r>
          <a:r>
            <a:rPr lang="fr-FR" sz="2000" b="1" kern="1200">
              <a:solidFill>
                <a:schemeClr val="bg1"/>
              </a:solidFill>
              <a:latin typeface="Tahoma"/>
              <a:ea typeface="+mn-ea"/>
              <a:cs typeface="+mn-cs"/>
            </a:rPr>
            <a:t>Suite de l’étude et calendrier </a:t>
          </a:r>
        </a:p>
      </dsp:txBody>
      <dsp:txXfrm>
        <a:off x="0" y="4062580"/>
        <a:ext cx="7125759" cy="87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F136-93F0-40CC-8689-7A792F3031A5}">
      <dsp:nvSpPr>
        <dsp:cNvPr id="0" name=""/>
        <dsp:cNvSpPr/>
      </dsp:nvSpPr>
      <dsp:spPr>
        <a:xfrm>
          <a:off x="0" y="1780"/>
          <a:ext cx="7125759" cy="87984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sp:txBody>
      <dsp:txXfrm>
        <a:off x="0" y="1780"/>
        <a:ext cx="7125759" cy="879840"/>
      </dsp:txXfrm>
    </dsp:sp>
    <dsp:sp modelId="{406CA815-C281-4910-ADAE-AC6707918CCA}">
      <dsp:nvSpPr>
        <dsp:cNvPr id="0" name=""/>
        <dsp:cNvSpPr/>
      </dsp:nvSpPr>
      <dsp:spPr>
        <a:xfrm>
          <a:off x="0" y="1016980"/>
          <a:ext cx="7125759" cy="879840"/>
        </a:xfrm>
        <a:prstGeom prst="rect">
          <a:avLst/>
        </a:prstGeom>
        <a:solidFill>
          <a:srgbClr val="C8D5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chemeClr val="bg1"/>
              </a:solidFill>
              <a:latin typeface="Tahoma"/>
              <a:ea typeface="+mn-ea"/>
              <a:cs typeface="+mn-cs"/>
            </a:rPr>
            <a:t>2. Proposition d’évolution des services et schémas de gestion (analyse par liaison)</a:t>
          </a:r>
        </a:p>
      </dsp:txBody>
      <dsp:txXfrm>
        <a:off x="0" y="1016980"/>
        <a:ext cx="7125759" cy="879840"/>
      </dsp:txXfrm>
    </dsp:sp>
    <dsp:sp modelId="{CDA51265-75C6-4119-B23F-1533545B48AE}">
      <dsp:nvSpPr>
        <dsp:cNvPr id="0" name=""/>
        <dsp:cNvSpPr/>
      </dsp:nvSpPr>
      <dsp:spPr>
        <a:xfrm>
          <a:off x="0" y="20321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3. </a:t>
          </a:r>
          <a:r>
            <a:rPr lang="fr-FR" sz="2000" b="1" kern="1200">
              <a:solidFill>
                <a:schemeClr val="bg1"/>
              </a:solidFill>
              <a:latin typeface="Tahoma"/>
              <a:ea typeface="+mn-ea"/>
              <a:cs typeface="+mn-cs"/>
            </a:rPr>
            <a:t>Modes de propulsion alternatifs</a:t>
          </a:r>
          <a:endParaRPr lang="fr-FR" sz="2000" b="1" kern="1200">
            <a:solidFill>
              <a:srgbClr val="C8D54F"/>
            </a:solidFill>
            <a:latin typeface="Tahoma"/>
            <a:ea typeface="+mn-ea"/>
            <a:cs typeface="+mn-cs"/>
          </a:endParaRPr>
        </a:p>
      </dsp:txBody>
      <dsp:txXfrm>
        <a:off x="0" y="2032180"/>
        <a:ext cx="7125759" cy="879840"/>
      </dsp:txXfrm>
    </dsp:sp>
    <dsp:sp modelId="{D3D3A043-F786-40E3-A6F0-AB2A56DAB417}">
      <dsp:nvSpPr>
        <dsp:cNvPr id="0" name=""/>
        <dsp:cNvSpPr/>
      </dsp:nvSpPr>
      <dsp:spPr>
        <a:xfrm>
          <a:off x="0" y="30473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4. </a:t>
          </a:r>
          <a:r>
            <a:rPr lang="fr-FR" sz="2000" b="1" kern="1200">
              <a:solidFill>
                <a:schemeClr val="bg1"/>
              </a:solidFill>
              <a:latin typeface="Tahoma"/>
              <a:ea typeface="+mn-ea"/>
              <a:cs typeface="+mn-cs"/>
            </a:rPr>
            <a:t>Modélisation</a:t>
          </a:r>
        </a:p>
      </dsp:txBody>
      <dsp:txXfrm>
        <a:off x="0" y="3047380"/>
        <a:ext cx="7125759" cy="879840"/>
      </dsp:txXfrm>
    </dsp:sp>
    <dsp:sp modelId="{693AACEE-C141-4E10-8901-1D4E6E3017F4}">
      <dsp:nvSpPr>
        <dsp:cNvPr id="0" name=""/>
        <dsp:cNvSpPr/>
      </dsp:nvSpPr>
      <dsp:spPr>
        <a:xfrm>
          <a:off x="0" y="40625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5. </a:t>
          </a:r>
          <a:r>
            <a:rPr lang="fr-FR" sz="2000" b="1" kern="1200">
              <a:solidFill>
                <a:schemeClr val="bg1"/>
              </a:solidFill>
              <a:latin typeface="Tahoma"/>
              <a:ea typeface="+mn-ea"/>
              <a:cs typeface="+mn-cs"/>
            </a:rPr>
            <a:t>Suite de l’étude et calendrier </a:t>
          </a:r>
        </a:p>
      </dsp:txBody>
      <dsp:txXfrm>
        <a:off x="0" y="4062580"/>
        <a:ext cx="7125759" cy="87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F136-93F0-40CC-8689-7A792F3031A5}">
      <dsp:nvSpPr>
        <dsp:cNvPr id="0" name=""/>
        <dsp:cNvSpPr/>
      </dsp:nvSpPr>
      <dsp:spPr>
        <a:xfrm>
          <a:off x="0" y="1780"/>
          <a:ext cx="7125759" cy="87984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1. </a:t>
          </a:r>
          <a:r>
            <a:rPr lang="fr-FR" sz="2000" b="1" kern="1200" cap="none" baseline="0">
              <a:solidFill>
                <a:schemeClr val="bg1"/>
              </a:solidFill>
              <a:latin typeface="Tahoma"/>
              <a:ea typeface="+mn-ea"/>
              <a:cs typeface="+mn-cs"/>
            </a:rPr>
            <a:t>Outils juridiques pour organiser les services</a:t>
          </a:r>
        </a:p>
      </dsp:txBody>
      <dsp:txXfrm>
        <a:off x="0" y="1780"/>
        <a:ext cx="7125759" cy="879840"/>
      </dsp:txXfrm>
    </dsp:sp>
    <dsp:sp modelId="{406CA815-C281-4910-ADAE-AC6707918CCA}">
      <dsp:nvSpPr>
        <dsp:cNvPr id="0" name=""/>
        <dsp:cNvSpPr/>
      </dsp:nvSpPr>
      <dsp:spPr>
        <a:xfrm>
          <a:off x="0" y="1016980"/>
          <a:ext cx="7125759" cy="879840"/>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2. </a:t>
          </a:r>
          <a:r>
            <a:rPr lang="fr-FR" sz="2000" b="1" kern="1200">
              <a:solidFill>
                <a:schemeClr val="bg1"/>
              </a:solidFill>
              <a:latin typeface="Tahoma"/>
              <a:ea typeface="+mn-ea"/>
              <a:cs typeface="+mn-cs"/>
            </a:rPr>
            <a:t>Proposition d’évolution des services et schémas de gestion (analyse par liaison)</a:t>
          </a:r>
        </a:p>
      </dsp:txBody>
      <dsp:txXfrm>
        <a:off x="0" y="1016980"/>
        <a:ext cx="7125759" cy="879840"/>
      </dsp:txXfrm>
    </dsp:sp>
    <dsp:sp modelId="{CDA51265-75C6-4119-B23F-1533545B48AE}">
      <dsp:nvSpPr>
        <dsp:cNvPr id="0" name=""/>
        <dsp:cNvSpPr/>
      </dsp:nvSpPr>
      <dsp:spPr>
        <a:xfrm>
          <a:off x="0" y="2032180"/>
          <a:ext cx="7125759" cy="879840"/>
        </a:xfrm>
        <a:prstGeom prst="rect">
          <a:avLst/>
        </a:prstGeom>
        <a:solidFill>
          <a:srgbClr val="C8D54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chemeClr val="bg1"/>
              </a:solidFill>
              <a:latin typeface="Tahoma"/>
              <a:ea typeface="+mn-ea"/>
              <a:cs typeface="+mn-cs"/>
            </a:rPr>
            <a:t>3. Modes de propulsion alternatifs</a:t>
          </a:r>
          <a:endParaRPr lang="fr-FR" sz="2000" b="1" kern="1200">
            <a:solidFill>
              <a:srgbClr val="C8D54F"/>
            </a:solidFill>
            <a:latin typeface="Tahoma"/>
            <a:ea typeface="+mn-ea"/>
            <a:cs typeface="+mn-cs"/>
          </a:endParaRPr>
        </a:p>
      </dsp:txBody>
      <dsp:txXfrm>
        <a:off x="0" y="2032180"/>
        <a:ext cx="7125759" cy="879840"/>
      </dsp:txXfrm>
    </dsp:sp>
    <dsp:sp modelId="{D3D3A043-F786-40E3-A6F0-AB2A56DAB417}">
      <dsp:nvSpPr>
        <dsp:cNvPr id="0" name=""/>
        <dsp:cNvSpPr/>
      </dsp:nvSpPr>
      <dsp:spPr>
        <a:xfrm>
          <a:off x="0" y="30473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41338" lvl="1" indent="-360363" algn="l" defTabSz="1296000">
            <a:lnSpc>
              <a:spcPct val="90000"/>
            </a:lnSpc>
            <a:spcBef>
              <a:spcPct val="0"/>
            </a:spcBef>
            <a:spcAft>
              <a:spcPct val="20000"/>
            </a:spcAft>
            <a:buFontTx/>
            <a:buNone/>
            <a:tabLst/>
          </a:pPr>
          <a:r>
            <a:rPr lang="fr-FR" sz="2000" b="1" kern="1200">
              <a:solidFill>
                <a:srgbClr val="C8D54F"/>
              </a:solidFill>
              <a:latin typeface="Tahoma"/>
              <a:ea typeface="+mn-ea"/>
              <a:cs typeface="+mn-cs"/>
            </a:rPr>
            <a:t>4. </a:t>
          </a:r>
          <a:r>
            <a:rPr lang="fr-FR" sz="2000" b="1" kern="1200">
              <a:solidFill>
                <a:schemeClr val="bg1"/>
              </a:solidFill>
              <a:latin typeface="Tahoma"/>
              <a:ea typeface="+mn-ea"/>
              <a:cs typeface="+mn-cs"/>
            </a:rPr>
            <a:t>Modélisation</a:t>
          </a:r>
        </a:p>
      </dsp:txBody>
      <dsp:txXfrm>
        <a:off x="0" y="3047380"/>
        <a:ext cx="7125759" cy="879840"/>
      </dsp:txXfrm>
    </dsp:sp>
    <dsp:sp modelId="{693AACEE-C141-4E10-8901-1D4E6E3017F4}">
      <dsp:nvSpPr>
        <dsp:cNvPr id="0" name=""/>
        <dsp:cNvSpPr/>
      </dsp:nvSpPr>
      <dsp:spPr>
        <a:xfrm>
          <a:off x="0" y="4062580"/>
          <a:ext cx="7125759" cy="879840"/>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76213" lvl="1" indent="4763" algn="l" defTabSz="1333500">
            <a:lnSpc>
              <a:spcPct val="90000"/>
            </a:lnSpc>
            <a:spcBef>
              <a:spcPct val="0"/>
            </a:spcBef>
            <a:spcAft>
              <a:spcPct val="20000"/>
            </a:spcAft>
            <a:buFontTx/>
            <a:buNone/>
          </a:pPr>
          <a:r>
            <a:rPr lang="fr-FR" sz="2000" b="1" kern="1200">
              <a:solidFill>
                <a:srgbClr val="C8D54F"/>
              </a:solidFill>
              <a:latin typeface="Tahoma"/>
              <a:ea typeface="+mn-ea"/>
              <a:cs typeface="+mn-cs"/>
            </a:rPr>
            <a:t>5. </a:t>
          </a:r>
          <a:r>
            <a:rPr lang="fr-FR" sz="2000" b="1" kern="1200">
              <a:solidFill>
                <a:schemeClr val="bg1"/>
              </a:solidFill>
              <a:latin typeface="Tahoma"/>
              <a:ea typeface="+mn-ea"/>
              <a:cs typeface="+mn-cs"/>
            </a:rPr>
            <a:t>Suite de l’étude et calendrier </a:t>
          </a:r>
        </a:p>
      </dsp:txBody>
      <dsp:txXfrm>
        <a:off x="0" y="4062580"/>
        <a:ext cx="7125759" cy="87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31" name="PlaceHolder 2"/>
          <p:cNvSpPr>
            <a:spLocks noGrp="1"/>
          </p:cNvSpPr>
          <p:nvPr>
            <p:ph type="body"/>
          </p:nvPr>
        </p:nvSpPr>
        <p:spPr>
          <a:xfrm>
            <a:off x="526320" y="58935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
        <p:nvSpPr>
          <p:cNvPr id="32" name="PlaceHolder 3"/>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34"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35"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36"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37" name="PlaceHolder 5"/>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39" name="PlaceHolder 2"/>
          <p:cNvSpPr>
            <a:spLocks noGrp="1"/>
          </p:cNvSpPr>
          <p:nvPr>
            <p:ph type="body"/>
          </p:nvPr>
        </p:nvSpPr>
        <p:spPr>
          <a:xfrm>
            <a:off x="52632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40" name="PlaceHolder 3"/>
          <p:cNvSpPr>
            <a:spLocks noGrp="1"/>
          </p:cNvSpPr>
          <p:nvPr>
            <p:ph type="body"/>
          </p:nvPr>
        </p:nvSpPr>
        <p:spPr>
          <a:xfrm>
            <a:off x="15058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41" name="PlaceHolder 4"/>
          <p:cNvSpPr>
            <a:spLocks noGrp="1"/>
          </p:cNvSpPr>
          <p:nvPr>
            <p:ph type="body"/>
          </p:nvPr>
        </p:nvSpPr>
        <p:spPr>
          <a:xfrm>
            <a:off x="24850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42" name="PlaceHolder 5"/>
          <p:cNvSpPr>
            <a:spLocks noGrp="1"/>
          </p:cNvSpPr>
          <p:nvPr>
            <p:ph type="body"/>
          </p:nvPr>
        </p:nvSpPr>
        <p:spPr>
          <a:xfrm>
            <a:off x="52632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43" name="PlaceHolder 6"/>
          <p:cNvSpPr>
            <a:spLocks noGrp="1"/>
          </p:cNvSpPr>
          <p:nvPr>
            <p:ph type="body"/>
          </p:nvPr>
        </p:nvSpPr>
        <p:spPr>
          <a:xfrm>
            <a:off x="15058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44" name="PlaceHolder 7"/>
          <p:cNvSpPr>
            <a:spLocks noGrp="1"/>
          </p:cNvSpPr>
          <p:nvPr>
            <p:ph type="body"/>
          </p:nvPr>
        </p:nvSpPr>
        <p:spPr>
          <a:xfrm>
            <a:off x="24850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49" name="PlaceHolder 2"/>
          <p:cNvSpPr>
            <a:spLocks noGrp="1"/>
          </p:cNvSpPr>
          <p:nvPr>
            <p:ph type="subTitle"/>
          </p:nvPr>
        </p:nvSpPr>
        <p:spPr>
          <a:xfrm>
            <a:off x="526320" y="5839200"/>
            <a:ext cx="2896200" cy="911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51" name="PlaceHolder 2"/>
          <p:cNvSpPr>
            <a:spLocks noGrp="1"/>
          </p:cNvSpPr>
          <p:nvPr>
            <p:ph type="body"/>
          </p:nvPr>
        </p:nvSpPr>
        <p:spPr>
          <a:xfrm>
            <a:off x="526320" y="5893560"/>
            <a:ext cx="2896200" cy="802800"/>
          </a:xfrm>
          <a:prstGeom prst="rect">
            <a:avLst/>
          </a:prstGeom>
        </p:spPr>
        <p:txBody>
          <a:bodyPr lIns="0" rIns="0" tIns="0" bIns="0">
            <a:normAutofit/>
          </a:bodyPr>
          <a:p>
            <a:endParaRPr b="1" lang="fr-FR" sz="2160" spc="-1" strike="noStrike">
              <a:solidFill>
                <a:srgbClr val="000000"/>
              </a:solidFill>
              <a:latin typeface="Tahom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53"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54"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2900160" y="2773080"/>
            <a:ext cx="5986440" cy="7080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58"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59"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60"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0" name="PlaceHolder 2"/>
          <p:cNvSpPr>
            <a:spLocks noGrp="1"/>
          </p:cNvSpPr>
          <p:nvPr>
            <p:ph type="subTitle"/>
          </p:nvPr>
        </p:nvSpPr>
        <p:spPr>
          <a:xfrm>
            <a:off x="526320" y="5839200"/>
            <a:ext cx="2896200" cy="911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62"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63"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64" name="PlaceHolder 4"/>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66"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67"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68" name="PlaceHolder 4"/>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70" name="PlaceHolder 2"/>
          <p:cNvSpPr>
            <a:spLocks noGrp="1"/>
          </p:cNvSpPr>
          <p:nvPr>
            <p:ph type="body"/>
          </p:nvPr>
        </p:nvSpPr>
        <p:spPr>
          <a:xfrm>
            <a:off x="526320" y="58935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
        <p:nvSpPr>
          <p:cNvPr id="71" name="PlaceHolder 3"/>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73"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74"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75"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76" name="PlaceHolder 5"/>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78" name="PlaceHolder 2"/>
          <p:cNvSpPr>
            <a:spLocks noGrp="1"/>
          </p:cNvSpPr>
          <p:nvPr>
            <p:ph type="body"/>
          </p:nvPr>
        </p:nvSpPr>
        <p:spPr>
          <a:xfrm>
            <a:off x="52632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79" name="PlaceHolder 3"/>
          <p:cNvSpPr>
            <a:spLocks noGrp="1"/>
          </p:cNvSpPr>
          <p:nvPr>
            <p:ph type="body"/>
          </p:nvPr>
        </p:nvSpPr>
        <p:spPr>
          <a:xfrm>
            <a:off x="15058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80" name="PlaceHolder 4"/>
          <p:cNvSpPr>
            <a:spLocks noGrp="1"/>
          </p:cNvSpPr>
          <p:nvPr>
            <p:ph type="body"/>
          </p:nvPr>
        </p:nvSpPr>
        <p:spPr>
          <a:xfrm>
            <a:off x="24850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81" name="PlaceHolder 5"/>
          <p:cNvSpPr>
            <a:spLocks noGrp="1"/>
          </p:cNvSpPr>
          <p:nvPr>
            <p:ph type="body"/>
          </p:nvPr>
        </p:nvSpPr>
        <p:spPr>
          <a:xfrm>
            <a:off x="52632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82" name="PlaceHolder 6"/>
          <p:cNvSpPr>
            <a:spLocks noGrp="1"/>
          </p:cNvSpPr>
          <p:nvPr>
            <p:ph type="body"/>
          </p:nvPr>
        </p:nvSpPr>
        <p:spPr>
          <a:xfrm>
            <a:off x="15058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83" name="PlaceHolder 7"/>
          <p:cNvSpPr>
            <a:spLocks noGrp="1"/>
          </p:cNvSpPr>
          <p:nvPr>
            <p:ph type="body"/>
          </p:nvPr>
        </p:nvSpPr>
        <p:spPr>
          <a:xfrm>
            <a:off x="24850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97" name="PlaceHolder 2"/>
          <p:cNvSpPr>
            <a:spLocks noGrp="1"/>
          </p:cNvSpPr>
          <p:nvPr>
            <p:ph type="subTitle"/>
          </p:nvPr>
        </p:nvSpPr>
        <p:spPr>
          <a:xfrm>
            <a:off x="526320" y="5839200"/>
            <a:ext cx="2896200" cy="911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99" name="PlaceHolder 2"/>
          <p:cNvSpPr>
            <a:spLocks noGrp="1"/>
          </p:cNvSpPr>
          <p:nvPr>
            <p:ph type="body"/>
          </p:nvPr>
        </p:nvSpPr>
        <p:spPr>
          <a:xfrm>
            <a:off x="526320" y="5893560"/>
            <a:ext cx="2896200" cy="802800"/>
          </a:xfrm>
          <a:prstGeom prst="rect">
            <a:avLst/>
          </a:prstGeom>
        </p:spPr>
        <p:txBody>
          <a:bodyPr lIns="0" rIns="0" tIns="0" bIns="0">
            <a:normAutofit/>
          </a:bodyPr>
          <a:p>
            <a:endParaRPr b="1" lang="fr-FR" sz="2160" spc="-1" strike="noStrike">
              <a:solidFill>
                <a:srgbClr val="000000"/>
              </a:solidFill>
              <a:latin typeface="Tahom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01"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102"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2" name="PlaceHolder 2"/>
          <p:cNvSpPr>
            <a:spLocks noGrp="1"/>
          </p:cNvSpPr>
          <p:nvPr>
            <p:ph type="body"/>
          </p:nvPr>
        </p:nvSpPr>
        <p:spPr>
          <a:xfrm>
            <a:off x="526320" y="5893560"/>
            <a:ext cx="2896200" cy="802800"/>
          </a:xfrm>
          <a:prstGeom prst="rect">
            <a:avLst/>
          </a:prstGeom>
        </p:spPr>
        <p:txBody>
          <a:bodyPr lIns="0" rIns="0" tIns="0" bIns="0">
            <a:normAutofit/>
          </a:bodyPr>
          <a:p>
            <a:endParaRPr b="1" lang="fr-FR" sz="2160" spc="-1" strike="noStrike">
              <a:solidFill>
                <a:srgbClr val="000000"/>
              </a:solidFill>
              <a:latin typeface="Tahom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2900160" y="2773080"/>
            <a:ext cx="5986440" cy="7080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06"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07"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108"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10"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111"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12" name="PlaceHolder 4"/>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14"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15"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16" name="PlaceHolder 4"/>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18" name="PlaceHolder 2"/>
          <p:cNvSpPr>
            <a:spLocks noGrp="1"/>
          </p:cNvSpPr>
          <p:nvPr>
            <p:ph type="body"/>
          </p:nvPr>
        </p:nvSpPr>
        <p:spPr>
          <a:xfrm>
            <a:off x="526320" y="58935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
        <p:nvSpPr>
          <p:cNvPr id="119" name="PlaceHolder 3"/>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21"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22"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23"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24" name="PlaceHolder 5"/>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26" name="PlaceHolder 2"/>
          <p:cNvSpPr>
            <a:spLocks noGrp="1"/>
          </p:cNvSpPr>
          <p:nvPr>
            <p:ph type="body"/>
          </p:nvPr>
        </p:nvSpPr>
        <p:spPr>
          <a:xfrm>
            <a:off x="52632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27" name="PlaceHolder 3"/>
          <p:cNvSpPr>
            <a:spLocks noGrp="1"/>
          </p:cNvSpPr>
          <p:nvPr>
            <p:ph type="body"/>
          </p:nvPr>
        </p:nvSpPr>
        <p:spPr>
          <a:xfrm>
            <a:off x="15058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28" name="PlaceHolder 4"/>
          <p:cNvSpPr>
            <a:spLocks noGrp="1"/>
          </p:cNvSpPr>
          <p:nvPr>
            <p:ph type="body"/>
          </p:nvPr>
        </p:nvSpPr>
        <p:spPr>
          <a:xfrm>
            <a:off x="24850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29" name="PlaceHolder 5"/>
          <p:cNvSpPr>
            <a:spLocks noGrp="1"/>
          </p:cNvSpPr>
          <p:nvPr>
            <p:ph type="body"/>
          </p:nvPr>
        </p:nvSpPr>
        <p:spPr>
          <a:xfrm>
            <a:off x="52632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30" name="PlaceHolder 6"/>
          <p:cNvSpPr>
            <a:spLocks noGrp="1"/>
          </p:cNvSpPr>
          <p:nvPr>
            <p:ph type="body"/>
          </p:nvPr>
        </p:nvSpPr>
        <p:spPr>
          <a:xfrm>
            <a:off x="15058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31" name="PlaceHolder 7"/>
          <p:cNvSpPr>
            <a:spLocks noGrp="1"/>
          </p:cNvSpPr>
          <p:nvPr>
            <p:ph type="body"/>
          </p:nvPr>
        </p:nvSpPr>
        <p:spPr>
          <a:xfrm>
            <a:off x="24850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41" name="PlaceHolder 2"/>
          <p:cNvSpPr>
            <a:spLocks noGrp="1"/>
          </p:cNvSpPr>
          <p:nvPr>
            <p:ph type="subTitle"/>
          </p:nvPr>
        </p:nvSpPr>
        <p:spPr>
          <a:xfrm>
            <a:off x="526320" y="5839200"/>
            <a:ext cx="2896200" cy="911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43" name="PlaceHolder 2"/>
          <p:cNvSpPr>
            <a:spLocks noGrp="1"/>
          </p:cNvSpPr>
          <p:nvPr>
            <p:ph type="body"/>
          </p:nvPr>
        </p:nvSpPr>
        <p:spPr>
          <a:xfrm>
            <a:off x="526320" y="5893560"/>
            <a:ext cx="2896200" cy="802800"/>
          </a:xfrm>
          <a:prstGeom prst="rect">
            <a:avLst/>
          </a:prstGeom>
        </p:spPr>
        <p:txBody>
          <a:bodyPr lIns="0" rIns="0" tIns="0" bIns="0">
            <a:normAutofit/>
          </a:bodyPr>
          <a:p>
            <a:endParaRPr b="1" lang="fr-FR" sz="2160" spc="-1" strike="noStrike">
              <a:solidFill>
                <a:srgbClr val="000000"/>
              </a:solidFill>
              <a:latin typeface="Tahom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4"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15"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45"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146"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2900160" y="2773080"/>
            <a:ext cx="5986440" cy="7080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50"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51"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152"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54"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155"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56" name="PlaceHolder 4"/>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58"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59"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60" name="PlaceHolder 4"/>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62" name="PlaceHolder 2"/>
          <p:cNvSpPr>
            <a:spLocks noGrp="1"/>
          </p:cNvSpPr>
          <p:nvPr>
            <p:ph type="body"/>
          </p:nvPr>
        </p:nvSpPr>
        <p:spPr>
          <a:xfrm>
            <a:off x="526320" y="58935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
        <p:nvSpPr>
          <p:cNvPr id="163" name="PlaceHolder 3"/>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65"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66"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67"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168" name="PlaceHolder 5"/>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70" name="PlaceHolder 2"/>
          <p:cNvSpPr>
            <a:spLocks noGrp="1"/>
          </p:cNvSpPr>
          <p:nvPr>
            <p:ph type="body"/>
          </p:nvPr>
        </p:nvSpPr>
        <p:spPr>
          <a:xfrm>
            <a:off x="52632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71" name="PlaceHolder 3"/>
          <p:cNvSpPr>
            <a:spLocks noGrp="1"/>
          </p:cNvSpPr>
          <p:nvPr>
            <p:ph type="body"/>
          </p:nvPr>
        </p:nvSpPr>
        <p:spPr>
          <a:xfrm>
            <a:off x="15058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72" name="PlaceHolder 4"/>
          <p:cNvSpPr>
            <a:spLocks noGrp="1"/>
          </p:cNvSpPr>
          <p:nvPr>
            <p:ph type="body"/>
          </p:nvPr>
        </p:nvSpPr>
        <p:spPr>
          <a:xfrm>
            <a:off x="2485080" y="58935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73" name="PlaceHolder 5"/>
          <p:cNvSpPr>
            <a:spLocks noGrp="1"/>
          </p:cNvSpPr>
          <p:nvPr>
            <p:ph type="body"/>
          </p:nvPr>
        </p:nvSpPr>
        <p:spPr>
          <a:xfrm>
            <a:off x="52632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74" name="PlaceHolder 6"/>
          <p:cNvSpPr>
            <a:spLocks noGrp="1"/>
          </p:cNvSpPr>
          <p:nvPr>
            <p:ph type="body"/>
          </p:nvPr>
        </p:nvSpPr>
        <p:spPr>
          <a:xfrm>
            <a:off x="15058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
        <p:nvSpPr>
          <p:cNvPr id="175" name="PlaceHolder 7"/>
          <p:cNvSpPr>
            <a:spLocks noGrp="1"/>
          </p:cNvSpPr>
          <p:nvPr>
            <p:ph type="body"/>
          </p:nvPr>
        </p:nvSpPr>
        <p:spPr>
          <a:xfrm>
            <a:off x="2485080" y="6312960"/>
            <a:ext cx="932400" cy="382680"/>
          </a:xfrm>
          <a:prstGeom prst="rect">
            <a:avLst/>
          </a:prstGeom>
        </p:spPr>
        <p:txBody>
          <a:bodyPr lIns="0" rIns="0" tIns="0" bIns="0">
            <a:normAutofit fontScale="2000"/>
          </a:bodyPr>
          <a:p>
            <a:endParaRPr b="1" lang="fr-FR" sz="2160" spc="-1" strike="noStrike">
              <a:solidFill>
                <a:srgbClr val="000000"/>
              </a:solidFill>
              <a:latin typeface="Tahom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2900160" y="2773080"/>
            <a:ext cx="5986440" cy="7080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19"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20" name="PlaceHolder 3"/>
          <p:cNvSpPr>
            <a:spLocks noGrp="1"/>
          </p:cNvSpPr>
          <p:nvPr>
            <p:ph type="body"/>
          </p:nvPr>
        </p:nvSpPr>
        <p:spPr>
          <a:xfrm>
            <a:off x="201024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21" name="PlaceHolder 4"/>
          <p:cNvSpPr>
            <a:spLocks noGrp="1"/>
          </p:cNvSpPr>
          <p:nvPr>
            <p:ph type="body"/>
          </p:nvPr>
        </p:nvSpPr>
        <p:spPr>
          <a:xfrm>
            <a:off x="52632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23" name="PlaceHolder 2"/>
          <p:cNvSpPr>
            <a:spLocks noGrp="1"/>
          </p:cNvSpPr>
          <p:nvPr>
            <p:ph type="body"/>
          </p:nvPr>
        </p:nvSpPr>
        <p:spPr>
          <a:xfrm>
            <a:off x="526320" y="5893560"/>
            <a:ext cx="1413000" cy="802800"/>
          </a:xfrm>
          <a:prstGeom prst="rect">
            <a:avLst/>
          </a:prstGeom>
        </p:spPr>
        <p:txBody>
          <a:bodyPr lIns="0" rIns="0" tIns="0" bIns="0">
            <a:normAutofit fontScale="25000"/>
          </a:bodyPr>
          <a:p>
            <a:endParaRPr b="1" lang="fr-FR" sz="2160" spc="-1" strike="noStrike">
              <a:solidFill>
                <a:srgbClr val="000000"/>
              </a:solidFill>
              <a:latin typeface="Tahoma"/>
            </a:endParaRPr>
          </a:p>
        </p:txBody>
      </p:sp>
      <p:sp>
        <p:nvSpPr>
          <p:cNvPr id="24"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25" name="PlaceHolder 4"/>
          <p:cNvSpPr>
            <a:spLocks noGrp="1"/>
          </p:cNvSpPr>
          <p:nvPr>
            <p:ph type="body"/>
          </p:nvPr>
        </p:nvSpPr>
        <p:spPr>
          <a:xfrm>
            <a:off x="2010240" y="63129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900160" y="2773080"/>
            <a:ext cx="5986440" cy="1527120"/>
          </a:xfrm>
          <a:prstGeom prst="rect">
            <a:avLst/>
          </a:prstGeom>
        </p:spPr>
        <p:txBody>
          <a:bodyPr lIns="0" rIns="0" tIns="0" bIns="0" anchor="ctr">
            <a:noAutofit/>
          </a:bodyPr>
          <a:p>
            <a:endParaRPr b="0" lang="fr-FR" sz="2000" spc="-1" strike="noStrike">
              <a:solidFill>
                <a:srgbClr val="000000"/>
              </a:solidFill>
              <a:latin typeface="Tahoma"/>
            </a:endParaRPr>
          </a:p>
        </p:txBody>
      </p:sp>
      <p:sp>
        <p:nvSpPr>
          <p:cNvPr id="27" name="PlaceHolder 2"/>
          <p:cNvSpPr>
            <a:spLocks noGrp="1"/>
          </p:cNvSpPr>
          <p:nvPr>
            <p:ph type="body"/>
          </p:nvPr>
        </p:nvSpPr>
        <p:spPr>
          <a:xfrm>
            <a:off x="52632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28" name="PlaceHolder 3"/>
          <p:cNvSpPr>
            <a:spLocks noGrp="1"/>
          </p:cNvSpPr>
          <p:nvPr>
            <p:ph type="body"/>
          </p:nvPr>
        </p:nvSpPr>
        <p:spPr>
          <a:xfrm>
            <a:off x="2010240" y="5893560"/>
            <a:ext cx="1413000" cy="382680"/>
          </a:xfrm>
          <a:prstGeom prst="rect">
            <a:avLst/>
          </a:prstGeom>
        </p:spPr>
        <p:txBody>
          <a:bodyPr lIns="0" rIns="0" tIns="0" bIns="0">
            <a:normAutofit fontScale="7000"/>
          </a:bodyPr>
          <a:p>
            <a:endParaRPr b="1" lang="fr-FR" sz="2160" spc="-1" strike="noStrike">
              <a:solidFill>
                <a:srgbClr val="000000"/>
              </a:solidFill>
              <a:latin typeface="Tahoma"/>
            </a:endParaRPr>
          </a:p>
        </p:txBody>
      </p:sp>
      <p:sp>
        <p:nvSpPr>
          <p:cNvPr id="29" name="PlaceHolder 4"/>
          <p:cNvSpPr>
            <a:spLocks noGrp="1"/>
          </p:cNvSpPr>
          <p:nvPr>
            <p:ph type="body"/>
          </p:nvPr>
        </p:nvSpPr>
        <p:spPr>
          <a:xfrm>
            <a:off x="526320" y="6312960"/>
            <a:ext cx="2896200" cy="382680"/>
          </a:xfrm>
          <a:prstGeom prst="rect">
            <a:avLst/>
          </a:prstGeom>
        </p:spPr>
        <p:txBody>
          <a:bodyPr lIns="0" rIns="0" tIns="0" bIns="0">
            <a:normAutofit fontScale="32000"/>
          </a:bodyPr>
          <a:p>
            <a:endParaRPr b="1" lang="fr-FR" sz="2160" spc="-1" strike="noStrike">
              <a:solidFill>
                <a:srgbClr val="000000"/>
              </a:solidFill>
              <a:latin typeface="Tahom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227880" y="257400"/>
            <a:ext cx="9151200" cy="6690600"/>
          </a:xfrm>
          <a:prstGeom prst="rect">
            <a:avLst/>
          </a:prstGeom>
          <a:solidFill>
            <a:srgbClr val="e7f1f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 name="PlaceHolder 2"/>
          <p:cNvSpPr>
            <a:spLocks noGrp="1"/>
          </p:cNvSpPr>
          <p:nvPr>
            <p:ph type="title"/>
          </p:nvPr>
        </p:nvSpPr>
        <p:spPr>
          <a:xfrm>
            <a:off x="2900160" y="2764080"/>
            <a:ext cx="5986440" cy="882360"/>
          </a:xfrm>
          <a:prstGeom prst="rect">
            <a:avLst/>
          </a:prstGeom>
        </p:spPr>
        <p:txBody>
          <a:bodyPr lIns="102240" rIns="102240" tIns="51120" bIns="51120">
            <a:noAutofit/>
          </a:bodyPr>
          <a:p>
            <a:pPr>
              <a:lnSpc>
                <a:spcPct val="100000"/>
              </a:lnSpc>
              <a:tabLst>
                <a:tab algn="l" pos="0"/>
              </a:tabLst>
            </a:pPr>
            <a:r>
              <a:rPr b="1" lang="fr-FR" sz="2880" spc="-1" strike="noStrike">
                <a:solidFill>
                  <a:srgbClr val="517071"/>
                </a:solidFill>
                <a:latin typeface="Arial"/>
              </a:rPr>
              <a:t>CLIQUEZ ET MODIFIEZ LE TITRE</a:t>
            </a:r>
            <a:endParaRPr b="0" lang="fr-FR" sz="2880" spc="-1" strike="noStrike">
              <a:solidFill>
                <a:srgbClr val="000000"/>
              </a:solidFill>
              <a:latin typeface="Tahoma"/>
            </a:endParaRPr>
          </a:p>
        </p:txBody>
      </p:sp>
      <p:sp>
        <p:nvSpPr>
          <p:cNvPr id="2" name="PlaceHolder 3"/>
          <p:cNvSpPr>
            <a:spLocks noGrp="1"/>
          </p:cNvSpPr>
          <p:nvPr>
            <p:ph type="body"/>
          </p:nvPr>
        </p:nvSpPr>
        <p:spPr>
          <a:xfrm>
            <a:off x="3907800" y="1147680"/>
            <a:ext cx="1463400" cy="1400400"/>
          </a:xfrm>
          <a:prstGeom prst="rect">
            <a:avLst/>
          </a:prstGeom>
        </p:spPr>
        <p:txBody>
          <a:bodyPr lIns="90000" rIns="90000" tIns="45000" bIns="45000">
            <a:normAutofit/>
          </a:bodyPr>
          <a:p>
            <a:pPr>
              <a:lnSpc>
                <a:spcPct val="100000"/>
              </a:lnSpc>
              <a:tabLst>
                <a:tab algn="l" pos="0"/>
              </a:tabLst>
            </a:pPr>
            <a:r>
              <a:rPr b="0" lang="fr-FR" sz="720" spc="-1" strike="noStrike">
                <a:solidFill>
                  <a:srgbClr val="000000"/>
                </a:solidFill>
                <a:latin typeface="Tahoma"/>
              </a:rPr>
              <a:t>Cliquez sur l'icône pour ajouter une image</a:t>
            </a:r>
            <a:endParaRPr b="1" lang="fr-FR" sz="720" spc="-1" strike="noStrike">
              <a:solidFill>
                <a:srgbClr val="000000"/>
              </a:solidFill>
              <a:latin typeface="Tahoma"/>
            </a:endParaRPr>
          </a:p>
        </p:txBody>
      </p:sp>
      <p:sp>
        <p:nvSpPr>
          <p:cNvPr id="3" name="CustomShape 4"/>
          <p:cNvSpPr/>
          <p:nvPr/>
        </p:nvSpPr>
        <p:spPr>
          <a:xfrm>
            <a:off x="2599920" y="2764080"/>
            <a:ext cx="86400" cy="1663560"/>
          </a:xfrm>
          <a:prstGeom prst="rect">
            <a:avLst/>
          </a:prstGeom>
          <a:solidFill>
            <a:srgbClr val="d7dc4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 name="Image 7" descr=""/>
          <p:cNvPicPr/>
          <p:nvPr/>
        </p:nvPicPr>
        <p:blipFill>
          <a:blip r:embed="rId2"/>
          <a:stretch/>
        </p:blipFill>
        <p:spPr>
          <a:xfrm>
            <a:off x="8435880" y="5367600"/>
            <a:ext cx="692640" cy="1046520"/>
          </a:xfrm>
          <a:prstGeom prst="rect">
            <a:avLst/>
          </a:prstGeom>
          <a:ln w="0">
            <a:noFill/>
          </a:ln>
        </p:spPr>
      </p:pic>
      <p:sp>
        <p:nvSpPr>
          <p:cNvPr id="5" name="CustomShape 5"/>
          <p:cNvSpPr/>
          <p:nvPr/>
        </p:nvSpPr>
        <p:spPr>
          <a:xfrm>
            <a:off x="6184800" y="6473520"/>
            <a:ext cx="3084120" cy="474480"/>
          </a:xfrm>
          <a:prstGeom prst="rect">
            <a:avLst/>
          </a:prstGeom>
          <a:noFill/>
          <a:ln w="6350">
            <a:noFill/>
          </a:ln>
        </p:spPr>
        <p:style>
          <a:lnRef idx="0"/>
          <a:fillRef idx="0"/>
          <a:effectRef idx="0"/>
          <a:fontRef idx="minor"/>
        </p:style>
        <p:txBody>
          <a:bodyPr lIns="82080" rIns="82080" tIns="41040" bIns="41040">
            <a:noAutofit/>
          </a:bodyPr>
          <a:p>
            <a:pPr algn="r">
              <a:lnSpc>
                <a:spcPct val="100000"/>
              </a:lnSpc>
              <a:tabLst>
                <a:tab algn="l" pos="0"/>
              </a:tabLst>
            </a:pPr>
            <a:r>
              <a:rPr b="1" lang="fr-FR" sz="1260" spc="-1" strike="noStrike">
                <a:solidFill>
                  <a:srgbClr val="517071"/>
                </a:solidFill>
                <a:latin typeface="Tahoma"/>
                <a:ea typeface="Times New Roman"/>
              </a:rPr>
              <a:t>www.inddigo.com</a:t>
            </a:r>
            <a:endParaRPr b="0" lang="fr-FR" sz="1260" spc="-1" strike="noStrike">
              <a:latin typeface="Arial"/>
            </a:endParaRPr>
          </a:p>
          <a:p>
            <a:pPr algn="r">
              <a:lnSpc>
                <a:spcPct val="100000"/>
              </a:lnSpc>
              <a:tabLst>
                <a:tab algn="l" pos="0"/>
              </a:tabLst>
            </a:pPr>
            <a:r>
              <a:rPr b="1" lang="fr-FR" sz="1260" spc="-1" strike="noStrike">
                <a:solidFill>
                  <a:srgbClr val="517071"/>
                </a:solidFill>
                <a:latin typeface="Tahoma"/>
                <a:ea typeface="Times New Roman"/>
              </a:rPr>
              <a:t>www.catram-consultants.com</a:t>
            </a:r>
            <a:endParaRPr b="0" lang="fr-FR" sz="1260" spc="-1" strike="noStrike">
              <a:latin typeface="Arial"/>
            </a:endParaRPr>
          </a:p>
          <a:p>
            <a:pPr algn="r">
              <a:lnSpc>
                <a:spcPct val="100000"/>
              </a:lnSpc>
              <a:tabLst>
                <a:tab algn="l" pos="0"/>
              </a:tabLst>
            </a:pPr>
            <a:endParaRPr b="0" lang="fr-FR" sz="1260" spc="-1" strike="noStrike">
              <a:latin typeface="Arial"/>
            </a:endParaRPr>
          </a:p>
        </p:txBody>
      </p:sp>
      <p:sp>
        <p:nvSpPr>
          <p:cNvPr id="6" name="CustomShape 6"/>
          <p:cNvSpPr/>
          <p:nvPr/>
        </p:nvSpPr>
        <p:spPr>
          <a:xfrm>
            <a:off x="435240" y="5688720"/>
            <a:ext cx="42840" cy="1007640"/>
          </a:xfrm>
          <a:prstGeom prst="rect">
            <a:avLst/>
          </a:prstGeom>
          <a:solidFill>
            <a:srgbClr val="51707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7"/>
          <p:cNvSpPr/>
          <p:nvPr/>
        </p:nvSpPr>
        <p:spPr>
          <a:xfrm>
            <a:off x="526320" y="5600520"/>
            <a:ext cx="2848680" cy="337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620" spc="-1" strike="noStrike">
                <a:solidFill>
                  <a:srgbClr val="517071"/>
                </a:solidFill>
                <a:latin typeface="Arial"/>
              </a:rPr>
              <a:t>VOTRE INTERLOCUTEUR :</a:t>
            </a:r>
            <a:endParaRPr b="0" lang="fr-FR" sz="1620" spc="-1" strike="noStrike">
              <a:latin typeface="Arial"/>
            </a:endParaRPr>
          </a:p>
        </p:txBody>
      </p:sp>
      <p:sp>
        <p:nvSpPr>
          <p:cNvPr id="8" name="PlaceHolder 8"/>
          <p:cNvSpPr>
            <a:spLocks noGrp="1"/>
          </p:cNvSpPr>
          <p:nvPr>
            <p:ph type="body"/>
          </p:nvPr>
        </p:nvSpPr>
        <p:spPr>
          <a:xfrm>
            <a:off x="526320" y="5893560"/>
            <a:ext cx="2896200" cy="802800"/>
          </a:xfrm>
          <a:prstGeom prst="rect">
            <a:avLst/>
          </a:prstGeom>
        </p:spPr>
        <p:txBody>
          <a:bodyPr lIns="102240" rIns="102240" tIns="51120" bIns="51120">
            <a:normAutofit fontScale="88000"/>
          </a:bodyPr>
          <a:p>
            <a:pPr>
              <a:lnSpc>
                <a:spcPct val="120000"/>
              </a:lnSpc>
              <a:spcBef>
                <a:spcPts val="252"/>
              </a:spcBef>
              <a:tabLst>
                <a:tab algn="l" pos="0"/>
              </a:tabLst>
            </a:pPr>
            <a:r>
              <a:rPr b="0" lang="fr-FR" sz="1260" spc="-1" strike="noStrike">
                <a:solidFill>
                  <a:srgbClr val="000000"/>
                </a:solidFill>
                <a:latin typeface="Tahoma"/>
              </a:rPr>
              <a:t>Prénom NOM</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Tél. :</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E-mail :</a:t>
            </a:r>
            <a:endParaRPr b="1" lang="fr-FR" sz="1260" spc="-1" strike="noStrike">
              <a:solidFill>
                <a:srgbClr val="000000"/>
              </a:solidFill>
              <a:latin typeface="Tahom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CustomShape 1"/>
          <p:cNvSpPr/>
          <p:nvPr/>
        </p:nvSpPr>
        <p:spPr>
          <a:xfrm>
            <a:off x="0" y="0"/>
            <a:ext cx="9607320" cy="7205400"/>
          </a:xfrm>
          <a:prstGeom prst="rect">
            <a:avLst/>
          </a:prstGeom>
          <a:solidFill>
            <a:srgbClr val="88c2c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 name="PlaceHolder 2"/>
          <p:cNvSpPr>
            <a:spLocks noGrp="1"/>
          </p:cNvSpPr>
          <p:nvPr>
            <p:ph type="title"/>
          </p:nvPr>
        </p:nvSpPr>
        <p:spPr>
          <a:xfrm>
            <a:off x="480240" y="449280"/>
            <a:ext cx="8988120" cy="645840"/>
          </a:xfrm>
          <a:prstGeom prst="rect">
            <a:avLst/>
          </a:prstGeom>
        </p:spPr>
        <p:txBody>
          <a:bodyPr lIns="102240" rIns="102240" tIns="51120" bIns="51120">
            <a:noAutofit/>
          </a:bodyPr>
          <a:p>
            <a:pPr>
              <a:lnSpc>
                <a:spcPct val="100000"/>
              </a:lnSpc>
              <a:tabLst>
                <a:tab algn="l" pos="0"/>
              </a:tabLst>
            </a:pPr>
            <a:r>
              <a:rPr b="1" lang="fr-FR" sz="3200" spc="-1" strike="noStrike" cap="all">
                <a:solidFill>
                  <a:srgbClr val="ffffff"/>
                </a:solidFill>
                <a:latin typeface="Tahoma"/>
              </a:rPr>
              <a:t>Modifiez le style du titre</a:t>
            </a:r>
            <a:endParaRPr b="0" lang="fr-FR" sz="3200" spc="-1" strike="noStrike">
              <a:solidFill>
                <a:srgbClr val="000000"/>
              </a:solidFill>
              <a:latin typeface="Tahoma"/>
            </a:endParaRPr>
          </a:p>
        </p:txBody>
      </p:sp>
      <p:sp>
        <p:nvSpPr>
          <p:cNvPr id="47" name="PlaceHolder 3"/>
          <p:cNvSpPr>
            <a:spLocks noGrp="1"/>
          </p:cNvSpPr>
          <p:nvPr>
            <p:ph type="body"/>
          </p:nvPr>
        </p:nvSpPr>
        <p:spPr>
          <a:xfrm>
            <a:off x="480240" y="1685880"/>
            <a:ext cx="8646480" cy="4178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1" lang="fr-FR" sz="2160" spc="-1" strike="noStrike">
                <a:solidFill>
                  <a:srgbClr val="000000"/>
                </a:solidFill>
                <a:latin typeface="Tahoma"/>
              </a:rPr>
              <a:t>Cliquez pour éditer le format du plan de texte</a:t>
            </a:r>
            <a:endParaRPr b="1" lang="fr-FR" sz="2160" spc="-1" strike="noStrike">
              <a:solidFill>
                <a:srgbClr val="000000"/>
              </a:solidFill>
              <a:latin typeface="Tahoma"/>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Tahoma"/>
              </a:rPr>
              <a:t>Second niveau de plan</a:t>
            </a:r>
            <a:endParaRPr b="0" lang="fr-FR" sz="1800" spc="-1" strike="noStrike">
              <a:solidFill>
                <a:srgbClr val="000000"/>
              </a:solidFill>
              <a:latin typeface="Tahoma"/>
            </a:endParaRPr>
          </a:p>
          <a:p>
            <a:pPr lvl="2" marL="1296000" indent="-288000">
              <a:spcBef>
                <a:spcPts val="850"/>
              </a:spcBef>
              <a:buClr>
                <a:srgbClr val="000000"/>
              </a:buClr>
              <a:buSzPct val="45000"/>
              <a:buFont typeface="Wingdings" charset="2"/>
              <a:buChar char=""/>
            </a:pPr>
            <a:r>
              <a:rPr b="0" lang="fr-FR" sz="1620" spc="-1" strike="noStrike">
                <a:solidFill>
                  <a:srgbClr val="000000"/>
                </a:solidFill>
                <a:latin typeface="Tahoma"/>
              </a:rPr>
              <a:t>Troisième niveau de plan</a:t>
            </a:r>
            <a:endParaRPr b="0" lang="fr-FR" sz="1620" spc="-1" strike="noStrike">
              <a:solidFill>
                <a:srgbClr val="000000"/>
              </a:solidFill>
              <a:latin typeface="Tahoma"/>
            </a:endParaRPr>
          </a:p>
          <a:p>
            <a:pPr lvl="3" marL="1728000" indent="-216000">
              <a:spcBef>
                <a:spcPts val="567"/>
              </a:spcBef>
              <a:buClr>
                <a:srgbClr val="000000"/>
              </a:buClr>
              <a:buSzPct val="75000"/>
              <a:buFont typeface="Symbol" charset="2"/>
              <a:buChar char=""/>
            </a:pPr>
            <a:r>
              <a:rPr b="0" lang="fr-FR" sz="1440" spc="-1" strike="noStrike">
                <a:solidFill>
                  <a:srgbClr val="7f9b9b"/>
                </a:solidFill>
                <a:latin typeface="Tahoma"/>
              </a:rPr>
              <a:t>Quatrième niveau de plan</a:t>
            </a:r>
            <a:endParaRPr b="0" lang="fr-FR" sz="1440" spc="-1" strike="noStrike">
              <a:solidFill>
                <a:srgbClr val="7f9b9b"/>
              </a:solidFill>
              <a:latin typeface="Tahoma"/>
            </a:endParaRPr>
          </a:p>
          <a:p>
            <a:pPr lvl="4" marL="2160000" indent="-216000">
              <a:spcBef>
                <a:spcPts val="283"/>
              </a:spcBef>
              <a:buClr>
                <a:srgbClr val="000000"/>
              </a:buClr>
              <a:buSzPct val="45000"/>
              <a:buFont typeface="Wingdings" charset="2"/>
              <a:buChar char=""/>
            </a:pPr>
            <a:r>
              <a:rPr b="0" lang="fr-FR" sz="2000" spc="-1" strike="noStrike">
                <a:solidFill>
                  <a:srgbClr val="7f9b9b"/>
                </a:solidFill>
                <a:latin typeface="Tahoma"/>
              </a:rPr>
              <a:t>Cinquième niveau de plan</a:t>
            </a:r>
            <a:endParaRPr b="0" lang="fr-FR" sz="2000" spc="-1" strike="noStrike">
              <a:solidFill>
                <a:srgbClr val="7f9b9b"/>
              </a:solidFill>
              <a:latin typeface="Tahoma"/>
            </a:endParaRPr>
          </a:p>
          <a:p>
            <a:pPr lvl="5" marL="2592000" indent="-216000">
              <a:spcBef>
                <a:spcPts val="283"/>
              </a:spcBef>
              <a:buClr>
                <a:srgbClr val="000000"/>
              </a:buClr>
              <a:buSzPct val="45000"/>
              <a:buFont typeface="Wingdings" charset="2"/>
              <a:buChar char=""/>
            </a:pPr>
            <a:r>
              <a:rPr b="0" lang="fr-FR" sz="2000" spc="-1" strike="noStrike">
                <a:solidFill>
                  <a:srgbClr val="7f9b9b"/>
                </a:solidFill>
                <a:latin typeface="Tahoma"/>
              </a:rPr>
              <a:t>Sixième niveau de plan</a:t>
            </a:r>
            <a:endParaRPr b="0" lang="fr-FR" sz="2000" spc="-1" strike="noStrike">
              <a:solidFill>
                <a:srgbClr val="7f9b9b"/>
              </a:solidFill>
              <a:latin typeface="Tahoma"/>
            </a:endParaRPr>
          </a:p>
          <a:p>
            <a:pPr lvl="6" marL="3024000" indent="-216000">
              <a:spcBef>
                <a:spcPts val="283"/>
              </a:spcBef>
              <a:buClr>
                <a:srgbClr val="000000"/>
              </a:buClr>
              <a:buSzPct val="45000"/>
              <a:buFont typeface="Wingdings" charset="2"/>
              <a:buChar char=""/>
            </a:pPr>
            <a:r>
              <a:rPr b="0" lang="fr-FR" sz="2000" spc="-1" strike="noStrike">
                <a:solidFill>
                  <a:srgbClr val="7f9b9b"/>
                </a:solidFill>
                <a:latin typeface="Tahoma"/>
              </a:rPr>
              <a:t>Septième niveau de plan</a:t>
            </a:r>
            <a:endParaRPr b="0" lang="fr-FR" sz="2000" spc="-1" strike="noStrike">
              <a:solidFill>
                <a:srgbClr val="7f9b9b"/>
              </a:solidFill>
              <a:latin typeface="Tahom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0" y="6875640"/>
            <a:ext cx="9607320" cy="354600"/>
          </a:xfrm>
          <a:prstGeom prst="rect">
            <a:avLst/>
          </a:prstGeom>
          <a:solidFill>
            <a:srgbClr val="e7f1f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5" name="PlaceHolder 2"/>
          <p:cNvSpPr>
            <a:spLocks noGrp="1"/>
          </p:cNvSpPr>
          <p:nvPr>
            <p:ph type="body"/>
          </p:nvPr>
        </p:nvSpPr>
        <p:spPr>
          <a:xfrm>
            <a:off x="480240" y="1964520"/>
            <a:ext cx="8646480" cy="4434480"/>
          </a:xfrm>
          <a:prstGeom prst="rect">
            <a:avLst/>
          </a:prstGeom>
        </p:spPr>
        <p:txBody>
          <a:bodyPr lIns="102240" rIns="102240" tIns="51120" bIns="51120">
            <a:noAutofit/>
          </a:bodyPr>
          <a:p>
            <a:pPr marL="344520" indent="-344160">
              <a:lnSpc>
                <a:spcPct val="120000"/>
              </a:lnSpc>
              <a:spcBef>
                <a:spcPts val="431"/>
              </a:spcBef>
              <a:buSzPct val="100000"/>
              <a:buBlip>
                <a:blip r:embed="rId2"/>
              </a:buBlip>
            </a:pPr>
            <a:r>
              <a:rPr b="1" lang="fr-FR" sz="2160" spc="-1" strike="noStrike">
                <a:solidFill>
                  <a:srgbClr val="000000"/>
                </a:solidFill>
                <a:latin typeface="Tahoma"/>
              </a:rPr>
              <a:t>Cliquez pour modifier les styles du texte du masque</a:t>
            </a:r>
            <a:endParaRPr b="1" lang="fr-FR" sz="2160" spc="-1" strike="noStrike">
              <a:solidFill>
                <a:srgbClr val="000000"/>
              </a:solidFill>
              <a:latin typeface="Tahoma"/>
            </a:endParaRPr>
          </a:p>
          <a:p>
            <a:pPr lvl="1" marL="767880" indent="-307800">
              <a:lnSpc>
                <a:spcPct val="120000"/>
              </a:lnSpc>
              <a:spcBef>
                <a:spcPts val="394"/>
              </a:spcBef>
              <a:buClr>
                <a:srgbClr val="7f9b9b"/>
              </a:buClr>
              <a:buFont typeface="Arial"/>
              <a:buChar char="•"/>
            </a:pPr>
            <a:r>
              <a:rPr b="0" lang="fr-FR" sz="1979" spc="-1" strike="noStrike">
                <a:solidFill>
                  <a:srgbClr val="7f9b9b"/>
                </a:solidFill>
                <a:latin typeface="Tahoma"/>
              </a:rPr>
              <a:t>Deuxième niveau</a:t>
            </a:r>
            <a:endParaRPr b="0" lang="fr-FR" sz="1979" spc="-1" strike="noStrike">
              <a:solidFill>
                <a:srgbClr val="000000"/>
              </a:solidFill>
              <a:latin typeface="Tahoma"/>
            </a:endParaRPr>
          </a:p>
          <a:p>
            <a:pPr lvl="2" marL="1148760" indent="-229320">
              <a:lnSpc>
                <a:spcPct val="120000"/>
              </a:lnSpc>
              <a:spcBef>
                <a:spcPts val="360"/>
              </a:spcBef>
              <a:buClr>
                <a:srgbClr val="000000"/>
              </a:buClr>
              <a:buFont typeface="Tahoma"/>
              <a:buChar char="−"/>
            </a:pPr>
            <a:r>
              <a:rPr b="0" lang="fr-FR" sz="1800" spc="-1" strike="noStrike">
                <a:solidFill>
                  <a:srgbClr val="000000"/>
                </a:solidFill>
                <a:latin typeface="Tahoma"/>
              </a:rPr>
              <a:t>Troisième niveau</a:t>
            </a:r>
            <a:endParaRPr b="0" lang="fr-FR" sz="1800" spc="-1" strike="noStrike">
              <a:solidFill>
                <a:srgbClr val="000000"/>
              </a:solidFill>
              <a:latin typeface="Tahoma"/>
            </a:endParaRPr>
          </a:p>
          <a:p>
            <a:pPr lvl="3" marL="1608480" indent="-229320">
              <a:lnSpc>
                <a:spcPct val="120000"/>
              </a:lnSpc>
              <a:spcBef>
                <a:spcPts val="323"/>
              </a:spcBef>
              <a:buClr>
                <a:srgbClr val="000000"/>
              </a:buClr>
              <a:buFont typeface="Courier New"/>
              <a:buChar char="o"/>
            </a:pPr>
            <a:r>
              <a:rPr b="0" lang="fr-FR" sz="1620" spc="-1" strike="noStrike">
                <a:solidFill>
                  <a:srgbClr val="000000"/>
                </a:solidFill>
                <a:latin typeface="Tahoma"/>
              </a:rPr>
              <a:t>Quatrième niveau</a:t>
            </a:r>
            <a:endParaRPr b="0" lang="fr-FR" sz="1620" spc="-1" strike="noStrike">
              <a:solidFill>
                <a:srgbClr val="7f9b9b"/>
              </a:solidFill>
              <a:latin typeface="Tahoma"/>
            </a:endParaRPr>
          </a:p>
          <a:p>
            <a:pPr lvl="4" marL="2067840" indent="-229320">
              <a:lnSpc>
                <a:spcPct val="120000"/>
              </a:lnSpc>
              <a:spcBef>
                <a:spcPts val="286"/>
              </a:spcBef>
              <a:buClr>
                <a:srgbClr val="7f9b9b"/>
              </a:buClr>
              <a:buFont typeface="Arial"/>
              <a:buChar char="•"/>
            </a:pPr>
            <a:r>
              <a:rPr b="0" lang="fr-FR" sz="1440" spc="-1" strike="noStrike">
                <a:solidFill>
                  <a:srgbClr val="7f9b9b"/>
                </a:solidFill>
                <a:latin typeface="Tahoma"/>
              </a:rPr>
              <a:t>Cinquième niveau</a:t>
            </a:r>
            <a:endParaRPr b="0" lang="fr-FR" sz="1440" spc="-1" strike="noStrike">
              <a:solidFill>
                <a:srgbClr val="7f9b9b"/>
              </a:solidFill>
              <a:latin typeface="Tahoma"/>
            </a:endParaRPr>
          </a:p>
        </p:txBody>
      </p:sp>
      <p:sp>
        <p:nvSpPr>
          <p:cNvPr id="86" name="CustomShape 3"/>
          <p:cNvSpPr/>
          <p:nvPr/>
        </p:nvSpPr>
        <p:spPr>
          <a:xfrm>
            <a:off x="0" y="182880"/>
            <a:ext cx="9607320" cy="623160"/>
          </a:xfrm>
          <a:prstGeom prst="rect">
            <a:avLst/>
          </a:prstGeom>
          <a:solidFill>
            <a:srgbClr val="009b9f"/>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7" name="PlaceHolder 4"/>
          <p:cNvSpPr>
            <a:spLocks noGrp="1"/>
          </p:cNvSpPr>
          <p:nvPr>
            <p:ph type="title"/>
          </p:nvPr>
        </p:nvSpPr>
        <p:spPr>
          <a:xfrm>
            <a:off x="480240" y="233640"/>
            <a:ext cx="8988120" cy="445680"/>
          </a:xfrm>
          <a:prstGeom prst="rect">
            <a:avLst/>
          </a:prstGeom>
        </p:spPr>
        <p:txBody>
          <a:bodyPr lIns="102240" rIns="102240" tIns="51120" bIns="51120">
            <a:noAutofit/>
          </a:bodyPr>
          <a:p>
            <a:pPr marL="411120" indent="-410760">
              <a:lnSpc>
                <a:spcPct val="100000"/>
              </a:lnSpc>
              <a:buSzPct val="124839"/>
              <a:buBlip>
                <a:blip r:embed="rId3"/>
              </a:buBlip>
            </a:pPr>
            <a:r>
              <a:rPr b="1" lang="fr-FR" sz="2520" spc="-1" strike="noStrike" cap="all">
                <a:solidFill>
                  <a:srgbClr val="ffffff"/>
                </a:solidFill>
                <a:latin typeface="Tahoma"/>
              </a:rPr>
              <a:t>CLIQUEZ ET MODIFIEZ LE TITRE</a:t>
            </a:r>
            <a:endParaRPr b="0" lang="fr-FR" sz="2520" spc="-1" strike="noStrike">
              <a:solidFill>
                <a:srgbClr val="000000"/>
              </a:solidFill>
              <a:latin typeface="Tahoma"/>
            </a:endParaRPr>
          </a:p>
        </p:txBody>
      </p:sp>
      <p:sp>
        <p:nvSpPr>
          <p:cNvPr id="88" name="CustomShape 5"/>
          <p:cNvSpPr/>
          <p:nvPr/>
        </p:nvSpPr>
        <p:spPr>
          <a:xfrm>
            <a:off x="0" y="878400"/>
            <a:ext cx="9607320" cy="445680"/>
          </a:xfrm>
          <a:prstGeom prst="rect">
            <a:avLst/>
          </a:prstGeom>
          <a:solidFill>
            <a:srgbClr val="e7f1f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9" name="PlaceHolder 6"/>
          <p:cNvSpPr>
            <a:spLocks noGrp="1"/>
          </p:cNvSpPr>
          <p:nvPr>
            <p:ph type="body"/>
          </p:nvPr>
        </p:nvSpPr>
        <p:spPr>
          <a:xfrm>
            <a:off x="891720" y="826920"/>
            <a:ext cx="5571360" cy="492480"/>
          </a:xfrm>
          <a:prstGeom prst="rect">
            <a:avLst/>
          </a:prstGeom>
        </p:spPr>
        <p:txBody>
          <a:bodyPr lIns="102240" rIns="102240" tIns="51120" bIns="51120">
            <a:noAutofit/>
          </a:bodyPr>
          <a:p>
            <a:pPr>
              <a:lnSpc>
                <a:spcPct val="120000"/>
              </a:lnSpc>
              <a:spcBef>
                <a:spcPts val="431"/>
              </a:spcBef>
              <a:tabLst>
                <a:tab algn="l" pos="0"/>
              </a:tabLst>
            </a:pPr>
            <a:r>
              <a:rPr b="0" lang="fr-FR" sz="2160" spc="-1" strike="noStrike">
                <a:solidFill>
                  <a:srgbClr val="000000"/>
                </a:solidFill>
                <a:latin typeface="Tahoma"/>
              </a:rPr>
              <a:t>Cliquez et modifiez le sous-titre</a:t>
            </a:r>
            <a:endParaRPr b="1" lang="fr-FR" sz="2160" spc="-1" strike="noStrike">
              <a:solidFill>
                <a:srgbClr val="000000"/>
              </a:solidFill>
              <a:latin typeface="Tahoma"/>
            </a:endParaRPr>
          </a:p>
        </p:txBody>
      </p:sp>
      <p:grpSp>
        <p:nvGrpSpPr>
          <p:cNvPr id="90" name="Group 7"/>
          <p:cNvGrpSpPr/>
          <p:nvPr/>
        </p:nvGrpSpPr>
        <p:grpSpPr>
          <a:xfrm>
            <a:off x="8908920" y="6599520"/>
            <a:ext cx="442800" cy="626040"/>
            <a:chOff x="8908920" y="6599520"/>
            <a:chExt cx="442800" cy="626040"/>
          </a:xfrm>
        </p:grpSpPr>
        <p:sp>
          <p:nvSpPr>
            <p:cNvPr id="91" name="CustomShape 8"/>
            <p:cNvSpPr/>
            <p:nvPr/>
          </p:nvSpPr>
          <p:spPr>
            <a:xfrm>
              <a:off x="8908920" y="6599520"/>
              <a:ext cx="442800" cy="626040"/>
            </a:xfrm>
            <a:prstGeom prst="rect">
              <a:avLst/>
            </a:prstGeom>
            <a:solidFill>
              <a:srgbClr val="ffffff"/>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92" name="Image 8" descr=""/>
            <p:cNvPicPr/>
            <p:nvPr/>
          </p:nvPicPr>
          <p:blipFill>
            <a:blip r:embed="rId4"/>
            <a:stretch/>
          </p:blipFill>
          <p:spPr>
            <a:xfrm>
              <a:off x="8965800" y="6675120"/>
              <a:ext cx="336600" cy="508320"/>
            </a:xfrm>
            <a:prstGeom prst="rect">
              <a:avLst/>
            </a:prstGeom>
            <a:ln w="0">
              <a:noFill/>
            </a:ln>
          </p:spPr>
        </p:pic>
      </p:grpSp>
      <p:sp>
        <p:nvSpPr>
          <p:cNvPr id="93" name="PlaceHolder 9"/>
          <p:cNvSpPr>
            <a:spLocks noGrp="1"/>
          </p:cNvSpPr>
          <p:nvPr>
            <p:ph type="dt"/>
          </p:nvPr>
        </p:nvSpPr>
        <p:spPr>
          <a:xfrm>
            <a:off x="480240" y="6954840"/>
            <a:ext cx="2161440" cy="143640"/>
          </a:xfrm>
          <a:prstGeom prst="rect">
            <a:avLst/>
          </a:prstGeom>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94" name="PlaceHolder 10"/>
          <p:cNvSpPr>
            <a:spLocks noGrp="1"/>
          </p:cNvSpPr>
          <p:nvPr>
            <p:ph type="ftr"/>
          </p:nvPr>
        </p:nvSpPr>
        <p:spPr>
          <a:xfrm>
            <a:off x="2882880" y="6954840"/>
            <a:ext cx="3542400" cy="228960"/>
          </a:xfrm>
          <a:prstGeom prst="rect">
            <a:avLst/>
          </a:prstGeom>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95" name="PlaceHolder 11"/>
          <p:cNvSpPr>
            <a:spLocks noGrp="1"/>
          </p:cNvSpPr>
          <p:nvPr>
            <p:ph type="sldNum"/>
          </p:nvPr>
        </p:nvSpPr>
        <p:spPr>
          <a:xfrm>
            <a:off x="6630480" y="6954840"/>
            <a:ext cx="2161440" cy="143640"/>
          </a:xfrm>
          <a:prstGeom prst="rect">
            <a:avLst/>
          </a:prstGeom>
        </p:spPr>
        <p:txBody>
          <a:bodyPr anchor="ctr">
            <a:noAutofit/>
          </a:bodyPr>
          <a:p>
            <a:pPr algn="r">
              <a:lnSpc>
                <a:spcPct val="100000"/>
              </a:lnSpc>
            </a:pPr>
            <a:fld id="{092971F4-5624-4516-AB40-7F3D51A1E835}" type="slidenum">
              <a:rPr b="0" lang="fr-FR" sz="900" spc="-1" strike="noStrike">
                <a:solidFill>
                  <a:srgbClr val="7f9b9b"/>
                </a:solidFill>
                <a:latin typeface="Tahoma"/>
                <a:ea typeface="Tahoma"/>
              </a:rPr>
              <a:t>&lt;numéro&gt;</a:t>
            </a:fld>
            <a:endParaRPr b="0" lang="fr-F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CustomShape 1"/>
          <p:cNvSpPr/>
          <p:nvPr/>
        </p:nvSpPr>
        <p:spPr>
          <a:xfrm>
            <a:off x="227880" y="257400"/>
            <a:ext cx="9151200" cy="6690600"/>
          </a:xfrm>
          <a:prstGeom prst="rect">
            <a:avLst/>
          </a:prstGeom>
          <a:solidFill>
            <a:srgbClr val="e7f1f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3" name="PlaceHolder 2"/>
          <p:cNvSpPr>
            <a:spLocks noGrp="1"/>
          </p:cNvSpPr>
          <p:nvPr>
            <p:ph type="title"/>
          </p:nvPr>
        </p:nvSpPr>
        <p:spPr>
          <a:xfrm>
            <a:off x="2900160" y="2773080"/>
            <a:ext cx="5986440" cy="1527120"/>
          </a:xfrm>
          <a:prstGeom prst="rect">
            <a:avLst/>
          </a:prstGeom>
        </p:spPr>
        <p:txBody>
          <a:bodyPr lIns="102240" rIns="102240" tIns="51120" bIns="51120">
            <a:noAutofit/>
          </a:bodyPr>
          <a:p>
            <a:pPr>
              <a:lnSpc>
                <a:spcPct val="100000"/>
              </a:lnSpc>
              <a:tabLst>
                <a:tab algn="l" pos="0"/>
              </a:tabLst>
            </a:pPr>
            <a:r>
              <a:rPr b="1" lang="fr-FR" sz="4320" spc="-1" strike="noStrike" cap="all">
                <a:solidFill>
                  <a:srgbClr val="517071"/>
                </a:solidFill>
                <a:latin typeface="Arial"/>
              </a:rPr>
              <a:t>Merci de votre attention</a:t>
            </a:r>
            <a:endParaRPr b="0" lang="fr-FR" sz="4320" spc="-1" strike="noStrike">
              <a:solidFill>
                <a:srgbClr val="000000"/>
              </a:solidFill>
              <a:latin typeface="Tahoma"/>
            </a:endParaRPr>
          </a:p>
        </p:txBody>
      </p:sp>
      <p:sp>
        <p:nvSpPr>
          <p:cNvPr id="134" name="CustomShape 3"/>
          <p:cNvSpPr/>
          <p:nvPr/>
        </p:nvSpPr>
        <p:spPr>
          <a:xfrm>
            <a:off x="2599920" y="2764080"/>
            <a:ext cx="86400" cy="1663560"/>
          </a:xfrm>
          <a:prstGeom prst="rect">
            <a:avLst/>
          </a:prstGeom>
          <a:solidFill>
            <a:srgbClr val="d7dc40"/>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5" name="CustomShape 4"/>
          <p:cNvSpPr/>
          <p:nvPr/>
        </p:nvSpPr>
        <p:spPr>
          <a:xfrm>
            <a:off x="7579080" y="6473520"/>
            <a:ext cx="1689840" cy="342720"/>
          </a:xfrm>
          <a:prstGeom prst="rect">
            <a:avLst/>
          </a:prstGeom>
          <a:noFill/>
          <a:ln w="6350">
            <a:noFill/>
          </a:ln>
        </p:spPr>
        <p:style>
          <a:lnRef idx="0"/>
          <a:fillRef idx="0"/>
          <a:effectRef idx="0"/>
          <a:fontRef idx="minor"/>
        </p:style>
        <p:txBody>
          <a:bodyPr lIns="82080" rIns="82080" tIns="41040" bIns="41040">
            <a:noAutofit/>
          </a:bodyPr>
          <a:p>
            <a:pPr algn="r">
              <a:lnSpc>
                <a:spcPct val="100000"/>
              </a:lnSpc>
            </a:pPr>
            <a:r>
              <a:rPr b="1" lang="fr-FR" sz="1260" spc="-1" strike="noStrike">
                <a:solidFill>
                  <a:srgbClr val="517071"/>
                </a:solidFill>
                <a:latin typeface="Tahoma"/>
                <a:ea typeface="Times New Roman"/>
              </a:rPr>
              <a:t>www.inddigo.com</a:t>
            </a:r>
            <a:endParaRPr b="0" lang="fr-FR" sz="1260" spc="-1" strike="noStrike">
              <a:latin typeface="Arial"/>
            </a:endParaRPr>
          </a:p>
        </p:txBody>
      </p:sp>
      <p:sp>
        <p:nvSpPr>
          <p:cNvPr id="136" name="CustomShape 5"/>
          <p:cNvSpPr/>
          <p:nvPr/>
        </p:nvSpPr>
        <p:spPr>
          <a:xfrm>
            <a:off x="435240" y="5688720"/>
            <a:ext cx="42840" cy="1007640"/>
          </a:xfrm>
          <a:prstGeom prst="rect">
            <a:avLst/>
          </a:prstGeom>
          <a:solidFill>
            <a:srgbClr val="51707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7" name="CustomShape 6"/>
          <p:cNvSpPr/>
          <p:nvPr/>
        </p:nvSpPr>
        <p:spPr>
          <a:xfrm>
            <a:off x="526320" y="5600520"/>
            <a:ext cx="2848680" cy="337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620" spc="-1" strike="noStrike">
                <a:solidFill>
                  <a:srgbClr val="517071"/>
                </a:solidFill>
                <a:latin typeface="Arial"/>
              </a:rPr>
              <a:t>VOTRE INTERLOCUTEUR :</a:t>
            </a:r>
            <a:endParaRPr b="0" lang="fr-FR" sz="1620" spc="-1" strike="noStrike">
              <a:latin typeface="Arial"/>
            </a:endParaRPr>
          </a:p>
        </p:txBody>
      </p:sp>
      <p:sp>
        <p:nvSpPr>
          <p:cNvPr id="138" name="PlaceHolder 7"/>
          <p:cNvSpPr>
            <a:spLocks noGrp="1"/>
          </p:cNvSpPr>
          <p:nvPr>
            <p:ph type="body"/>
          </p:nvPr>
        </p:nvSpPr>
        <p:spPr>
          <a:xfrm>
            <a:off x="526320" y="5893560"/>
            <a:ext cx="2896200" cy="802800"/>
          </a:xfrm>
          <a:prstGeom prst="rect">
            <a:avLst/>
          </a:prstGeom>
        </p:spPr>
        <p:txBody>
          <a:bodyPr lIns="102240" rIns="102240" tIns="51120" bIns="51120">
            <a:normAutofit fontScale="87000"/>
          </a:bodyPr>
          <a:p>
            <a:pPr>
              <a:lnSpc>
                <a:spcPct val="120000"/>
              </a:lnSpc>
              <a:spcBef>
                <a:spcPts val="252"/>
              </a:spcBef>
              <a:tabLst>
                <a:tab algn="l" pos="0"/>
              </a:tabLst>
            </a:pPr>
            <a:r>
              <a:rPr b="0" lang="fr-FR" sz="1260" spc="-1" strike="noStrike">
                <a:solidFill>
                  <a:srgbClr val="000000"/>
                </a:solidFill>
                <a:latin typeface="Tahoma"/>
              </a:rPr>
              <a:t>Prénom NOM</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Tél. :</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E-mail :</a:t>
            </a:r>
            <a:endParaRPr b="1" lang="fr-FR" sz="1260" spc="-1" strike="noStrike">
              <a:solidFill>
                <a:srgbClr val="000000"/>
              </a:solidFill>
              <a:latin typeface="Tahoma"/>
            </a:endParaRPr>
          </a:p>
        </p:txBody>
      </p:sp>
      <p:pic>
        <p:nvPicPr>
          <p:cNvPr id="139" name="Image 9" descr=""/>
          <p:cNvPicPr/>
          <p:nvPr/>
        </p:nvPicPr>
        <p:blipFill>
          <a:blip r:embed="rId2"/>
          <a:stretch/>
        </p:blipFill>
        <p:spPr>
          <a:xfrm>
            <a:off x="8435880" y="5367600"/>
            <a:ext cx="692640" cy="10465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png"/><Relationship Id="rId3" Type="http://schemas.openxmlformats.org/officeDocument/2006/relationships/image" Target="../media/image8.wmf"/><Relationship Id="rId4" Type="http://schemas.openxmlformats.org/officeDocument/2006/relationships/image" Target="../media/image9.pn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wmf"/><Relationship Id="rId3" Type="http://schemas.openxmlformats.org/officeDocument/2006/relationships/image" Target="../media/image28.png"/><Relationship Id="rId4" Type="http://schemas.microsoft.com/office/2007/relationships/hdphoto" Target="../media/hdphoto1.wdp"/><Relationship Id="rId5" Type="http://schemas.openxmlformats.org/officeDocument/2006/relationships/image" Target="../media/image29.wmf"/><Relationship Id="rId6" Type="http://schemas.openxmlformats.org/officeDocument/2006/relationships/image" Target="../media/image30.wmf"/><Relationship Id="rId7" Type="http://schemas.openxmlformats.org/officeDocument/2006/relationships/image" Target="../media/image31.wmf"/><Relationship Id="rId8" Type="http://schemas.openxmlformats.org/officeDocument/2006/relationships/image" Target="../media/image32.png"/><Relationship Id="rId9" Type="http://schemas.openxmlformats.org/officeDocument/2006/relationships/image" Target="../media/image33.wmf"/><Relationship Id="rId10"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wmf"/><Relationship Id="rId3" Type="http://schemas.openxmlformats.org/officeDocument/2006/relationships/image" Target="../media/image48.png"/><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png"/><Relationship Id="rId8"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wmf"/><Relationship Id="rId4" Type="http://schemas.openxmlformats.org/officeDocument/2006/relationships/image" Target="../media/image68.wmf"/><Relationship Id="rId5" Type="http://schemas.openxmlformats.org/officeDocument/2006/relationships/image" Target="../media/image69.wmf"/><Relationship Id="rId6" Type="http://schemas.openxmlformats.org/officeDocument/2006/relationships/image" Target="../media/image70.wmf"/><Relationship Id="rId7"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96.png"/><Relationship Id="rId2" Type="http://schemas.openxmlformats.org/officeDocument/2006/relationships/image" Target="../media/image97.png"/><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100.png"/><Relationship Id="rId2" Type="http://schemas.openxmlformats.org/officeDocument/2006/relationships/image" Target="../media/image101.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 Id="rId8" Type="http://schemas.openxmlformats.org/officeDocument/2006/relationships/image" Target="../media/image107.png"/><Relationship Id="rId9"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image" Target="../media/image10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112.png"/><Relationship Id="rId2" Type="http://schemas.openxmlformats.org/officeDocument/2006/relationships/image" Target="../media/image113.png"/><Relationship Id="rId3" Type="http://schemas.openxmlformats.org/officeDocument/2006/relationships/image" Target="../media/image114.png"/><Relationship Id="rId4"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image" Target="../media/image116.png"/><Relationship Id="rId3" Type="http://schemas.openxmlformats.org/officeDocument/2006/relationships/image" Target="../media/image117.png"/><Relationship Id="rId4"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118.png"/><Relationship Id="rId2" Type="http://schemas.openxmlformats.org/officeDocument/2006/relationships/image" Target="../media/image119.png"/><Relationship Id="rId3" Type="http://schemas.openxmlformats.org/officeDocument/2006/relationships/image" Target="../media/image120.png"/><Relationship Id="rId4"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125.png"/><Relationship Id="rId3" Type="http://schemas.openxmlformats.org/officeDocument/2006/relationships/image" Target="../media/image126.png"/><Relationship Id="rId4"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127.png"/><Relationship Id="rId2" Type="http://schemas.openxmlformats.org/officeDocument/2006/relationships/image" Target="../media/image128.png"/><Relationship Id="rId3" Type="http://schemas.openxmlformats.org/officeDocument/2006/relationships/image" Target="../media/image129.png"/><Relationship Id="rId4"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image" Target="../media/image131.png"/><Relationship Id="rId3" Type="http://schemas.openxmlformats.org/officeDocument/2006/relationships/image" Target="../media/image132.png"/><Relationship Id="rId4" Type="http://schemas.openxmlformats.org/officeDocument/2006/relationships/image" Target="../media/image133.png"/><Relationship Id="rId5"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134.png"/><Relationship Id="rId2" Type="http://schemas.openxmlformats.org/officeDocument/2006/relationships/image" Target="../media/image135.png"/><Relationship Id="rId3" Type="http://schemas.openxmlformats.org/officeDocument/2006/relationships/image" Target="../media/image136.png"/><Relationship Id="rId4" Type="http://schemas.openxmlformats.org/officeDocument/2006/relationships/image" Target="../media/image137.png"/><Relationship Id="rId5"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2900160" y="2764080"/>
            <a:ext cx="5986440" cy="882360"/>
          </a:xfrm>
          <a:prstGeom prst="rect">
            <a:avLst/>
          </a:prstGeom>
          <a:noFill/>
          <a:ln w="0">
            <a:noFill/>
          </a:ln>
        </p:spPr>
        <p:txBody>
          <a:bodyPr lIns="102240" rIns="102240" tIns="51120" bIns="51120">
            <a:noAutofit/>
          </a:bodyPr>
          <a:p>
            <a:pPr>
              <a:lnSpc>
                <a:spcPct val="100000"/>
              </a:lnSpc>
              <a:tabLst>
                <a:tab algn="l" pos="0"/>
              </a:tabLst>
            </a:pPr>
            <a:r>
              <a:rPr b="1" lang="fr-FR" sz="2000" spc="-1" strike="noStrike" cap="all">
                <a:solidFill>
                  <a:srgbClr val="517071"/>
                </a:solidFill>
                <a:latin typeface="Arial"/>
              </a:rPr>
              <a:t>Etude relative à la desserte maritime inter-îles en Guadeloupe, évolution depuis 2009, perspectives et recommandations</a:t>
            </a:r>
            <a:endParaRPr b="0" lang="fr-FR" sz="2000" spc="-1" strike="noStrike">
              <a:solidFill>
                <a:srgbClr val="000000"/>
              </a:solidFill>
              <a:latin typeface="Tahoma"/>
            </a:endParaRPr>
          </a:p>
        </p:txBody>
      </p:sp>
      <p:sp>
        <p:nvSpPr>
          <p:cNvPr id="177" name="TextShape 2"/>
          <p:cNvSpPr txBox="1"/>
          <p:nvPr/>
        </p:nvSpPr>
        <p:spPr>
          <a:xfrm>
            <a:off x="2900160" y="4114800"/>
            <a:ext cx="5986440" cy="606240"/>
          </a:xfrm>
          <a:prstGeom prst="rect">
            <a:avLst/>
          </a:prstGeom>
          <a:noFill/>
          <a:ln w="0">
            <a:noFill/>
          </a:ln>
        </p:spPr>
        <p:txBody>
          <a:bodyPr lIns="102240" rIns="102240" tIns="51120" bIns="51120">
            <a:normAutofit/>
          </a:bodyPr>
          <a:p>
            <a:pPr>
              <a:lnSpc>
                <a:spcPct val="120000"/>
              </a:lnSpc>
              <a:spcBef>
                <a:spcPts val="360"/>
              </a:spcBef>
              <a:tabLst>
                <a:tab algn="l" pos="0"/>
              </a:tabLst>
            </a:pPr>
            <a:r>
              <a:rPr b="0" lang="fr-FR" sz="1800" spc="-1" strike="noStrike">
                <a:solidFill>
                  <a:srgbClr val="7f9b9b"/>
                </a:solidFill>
                <a:latin typeface="Arial"/>
              </a:rPr>
              <a:t>Cotech Phase II  – 16/12/2021</a:t>
            </a:r>
            <a:endParaRPr b="0" lang="fr-FR" sz="1800" spc="-1" strike="noStrike">
              <a:latin typeface="Arial"/>
            </a:endParaRPr>
          </a:p>
        </p:txBody>
      </p:sp>
      <p:sp>
        <p:nvSpPr>
          <p:cNvPr id="178" name="TextShape 3"/>
          <p:cNvSpPr txBox="1"/>
          <p:nvPr/>
        </p:nvSpPr>
        <p:spPr>
          <a:xfrm>
            <a:off x="526320" y="5893560"/>
            <a:ext cx="2896200" cy="802800"/>
          </a:xfrm>
          <a:prstGeom prst="rect">
            <a:avLst/>
          </a:prstGeom>
          <a:noFill/>
          <a:ln w="0">
            <a:noFill/>
          </a:ln>
        </p:spPr>
        <p:txBody>
          <a:bodyPr lIns="102240" rIns="102240" tIns="51120" bIns="51120">
            <a:normAutofit fontScale="87000"/>
          </a:bodyPr>
          <a:p>
            <a:pPr>
              <a:lnSpc>
                <a:spcPct val="120000"/>
              </a:lnSpc>
              <a:spcBef>
                <a:spcPts val="252"/>
              </a:spcBef>
              <a:tabLst>
                <a:tab algn="l" pos="0"/>
              </a:tabLst>
            </a:pPr>
            <a:r>
              <a:rPr b="0" lang="fr-FR" sz="1260" spc="-1" strike="noStrike">
                <a:solidFill>
                  <a:srgbClr val="000000"/>
                </a:solidFill>
                <a:latin typeface="Tahoma"/>
              </a:rPr>
              <a:t>Dominique BERTHET</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Tél.: 06.79.59.83.63</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E-mail: d.berthet@inddigo.com</a:t>
            </a:r>
            <a:endParaRPr b="1" lang="fr-FR" sz="1260" spc="-1" strike="noStrike">
              <a:solidFill>
                <a:srgbClr val="000000"/>
              </a:solidFill>
              <a:latin typeface="Tahoma"/>
            </a:endParaRPr>
          </a:p>
        </p:txBody>
      </p:sp>
      <p:pic>
        <p:nvPicPr>
          <p:cNvPr id="179" name="Espace réservé pour une image  9" descr=""/>
          <p:cNvPicPr/>
          <p:nvPr/>
        </p:nvPicPr>
        <p:blipFill>
          <a:blip r:embed="rId1"/>
          <a:srcRect l="0" t="4244" r="0" b="4244"/>
          <a:stretch/>
        </p:blipFill>
        <p:spPr>
          <a:xfrm>
            <a:off x="3916800" y="1147680"/>
            <a:ext cx="1463400" cy="1400400"/>
          </a:xfrm>
          <a:prstGeom prst="rect">
            <a:avLst/>
          </a:prstGeom>
          <a:ln w="0">
            <a:noFill/>
          </a:ln>
        </p:spPr>
      </p:pic>
      <p:pic>
        <p:nvPicPr>
          <p:cNvPr id="180" name="Image 6" descr=""/>
          <p:cNvPicPr/>
          <p:nvPr/>
        </p:nvPicPr>
        <p:blipFill>
          <a:blip r:embed="rId2"/>
          <a:stretch/>
        </p:blipFill>
        <p:spPr>
          <a:xfrm>
            <a:off x="6444720" y="5398560"/>
            <a:ext cx="1802880" cy="826920"/>
          </a:xfrm>
          <a:prstGeom prst="rect">
            <a:avLst/>
          </a:prstGeom>
          <a:ln w="0">
            <a:noFill/>
          </a:ln>
        </p:spPr>
      </p:pic>
      <p:pic>
        <p:nvPicPr>
          <p:cNvPr id="181" name="Image 7" descr=""/>
          <p:cNvPicPr/>
          <p:nvPr/>
        </p:nvPicPr>
        <p:blipFill>
          <a:blip r:embed="rId3"/>
          <a:stretch/>
        </p:blipFill>
        <p:spPr>
          <a:xfrm>
            <a:off x="4235400" y="5510520"/>
            <a:ext cx="2101320" cy="603360"/>
          </a:xfrm>
          <a:prstGeom prst="rect">
            <a:avLst/>
          </a:prstGeom>
          <a:ln w="0">
            <a:noFill/>
          </a:ln>
        </p:spPr>
      </p:pic>
      <p:pic>
        <p:nvPicPr>
          <p:cNvPr id="182" name="Image 8" descr="Une image contenant horloge, signe, dessin, rue&#10;&#10;Description générée automatiquement"/>
          <p:cNvPicPr/>
          <p:nvPr/>
        </p:nvPicPr>
        <p:blipFill>
          <a:blip r:embed="rId4"/>
          <a:stretch/>
        </p:blipFill>
        <p:spPr>
          <a:xfrm>
            <a:off x="4478760" y="6349320"/>
            <a:ext cx="1606320" cy="4629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226"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27"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28"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541F6606-0D91-4C39-8C5D-C0B5D3102341}"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229" name="TextShape 5"/>
          <p:cNvSpPr txBox="1"/>
          <p:nvPr/>
        </p:nvSpPr>
        <p:spPr>
          <a:xfrm>
            <a:off x="660600" y="1665000"/>
            <a:ext cx="8605800" cy="4790160"/>
          </a:xfrm>
          <a:prstGeom prst="rect">
            <a:avLst/>
          </a:prstGeom>
          <a:noFill/>
          <a:ln w="0">
            <a:noFill/>
          </a:ln>
        </p:spPr>
        <p:txBody>
          <a:bodyPr lIns="102240" rIns="102240" tIns="51120" bIns="51120">
            <a:noAutofit/>
          </a:bodyPr>
          <a:p>
            <a:pPr lvl="1" marL="234360" indent="-285480" algn="just">
              <a:lnSpc>
                <a:spcPct val="120000"/>
              </a:lnSpc>
              <a:spcBef>
                <a:spcPts val="601"/>
              </a:spcBef>
              <a:spcAft>
                <a:spcPts val="601"/>
              </a:spcAft>
              <a:buClr>
                <a:srgbClr val="7f9b9b"/>
              </a:buClr>
              <a:buSzPct val="90000"/>
              <a:buFont typeface="Wingdings" charset="2"/>
              <a:buChar char=""/>
            </a:pPr>
            <a:r>
              <a:rPr b="1" lang="fr-FR" sz="1400" spc="-1" strike="noStrike">
                <a:solidFill>
                  <a:srgbClr val="000000"/>
                </a:solidFill>
                <a:latin typeface="Tahoma"/>
              </a:rPr>
              <a:t>SEM : La SEM de transport est un outil éprouvé des collectivités. </a:t>
            </a:r>
            <a:endParaRPr b="0" lang="fr-FR" sz="1400" spc="-1" strike="noStrike">
              <a:solidFill>
                <a:srgbClr val="000000"/>
              </a:solidFill>
              <a:latin typeface="Tahoma"/>
            </a:endParaRPr>
          </a:p>
          <a:p>
            <a:pPr marL="322200">
              <a:lnSpc>
                <a:spcPct val="120000"/>
              </a:lnSpc>
              <a:spcAft>
                <a:spcPts val="601"/>
              </a:spcAft>
              <a:tabLst>
                <a:tab algn="l" pos="0"/>
              </a:tabLst>
            </a:pPr>
            <a:r>
              <a:rPr b="0" lang="fr-FR" sz="1400" spc="-1" strike="noStrike">
                <a:solidFill>
                  <a:srgbClr val="000000"/>
                </a:solidFill>
                <a:latin typeface="Tahoma"/>
                <a:ea typeface="Tahoma"/>
              </a:rPr>
              <a:t>Mais dans le contexte de la Guadeloupe, ce montage semble le plus complexe à mettre en œuvre. </a:t>
            </a:r>
            <a:endParaRPr b="1" lang="fr-FR" sz="1400" spc="-1" strike="noStrike">
              <a:solidFill>
                <a:srgbClr val="000000"/>
              </a:solidFill>
              <a:latin typeface="Tahoma"/>
            </a:endParaRPr>
          </a:p>
          <a:p>
            <a:pPr lvl="1" marL="630360" indent="-307440">
              <a:lnSpc>
                <a:spcPct val="120000"/>
              </a:lnSpc>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Du fait de la pluralité des acteurs concernés, mais également de part leur caractère de petites entreprises. </a:t>
            </a:r>
            <a:endParaRPr b="0" lang="fr-FR" sz="1400" spc="-1" strike="noStrike">
              <a:solidFill>
                <a:srgbClr val="000000"/>
              </a:solidFill>
              <a:latin typeface="Tahoma"/>
            </a:endParaRPr>
          </a:p>
          <a:p>
            <a:pPr lvl="1" marL="630360" indent="-307440">
              <a:lnSpc>
                <a:spcPct val="120000"/>
              </a:lnSpc>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De plus, dans le cadre de ce montage, la part majoritaire du capital doit être détenu par la Collectivité, ce qui impliquerait un investissement important de la ou les Collectivités impliquées. </a:t>
            </a:r>
            <a:endParaRPr b="0" lang="fr-FR" sz="1400" spc="-1" strike="noStrike">
              <a:solidFill>
                <a:srgbClr val="000000"/>
              </a:solidFill>
              <a:latin typeface="Tahoma"/>
            </a:endParaRPr>
          </a:p>
          <a:p>
            <a:pPr lvl="1" marL="630360" indent="-307440">
              <a:lnSpc>
                <a:spcPct val="120000"/>
              </a:lnSpc>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La Concurrence entre cette SEM et les entreprises, qui n’en feraient pas partie, serait également un sujet qui pourrait s’avérer complexe à traiter par la ou les AOM. </a:t>
            </a:r>
            <a:endParaRPr b="0" lang="fr-FR" sz="1400" spc="-1" strike="noStrike">
              <a:solidFill>
                <a:srgbClr val="000000"/>
              </a:solidFill>
              <a:latin typeface="Tahoma"/>
            </a:endParaRPr>
          </a:p>
          <a:p>
            <a:pPr lvl="1" marL="630360" indent="-307440">
              <a:lnSpc>
                <a:spcPct val="120000"/>
              </a:lnSpc>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Nb : Solution envisagée pour la Corse à la place de la DSP, mais reports constant de mise en œuvre. </a:t>
            </a:r>
            <a:br/>
            <a:r>
              <a:rPr b="0" lang="fr-FR" sz="1400" spc="-1" strike="noStrike">
                <a:solidFill>
                  <a:srgbClr val="000000"/>
                </a:solidFill>
                <a:latin typeface="Tahoma"/>
              </a:rPr>
              <a:t> </a:t>
            </a:r>
            <a:endParaRPr b="0" lang="fr-FR" sz="1400" spc="-1" strike="noStrike">
              <a:solidFill>
                <a:srgbClr val="000000"/>
              </a:solidFill>
              <a:latin typeface="Tahoma"/>
            </a:endParaRPr>
          </a:p>
          <a:p>
            <a:pPr lvl="1" marL="234360" indent="-285480" algn="just">
              <a:lnSpc>
                <a:spcPct val="120000"/>
              </a:lnSpc>
              <a:spcBef>
                <a:spcPts val="601"/>
              </a:spcBef>
              <a:spcAft>
                <a:spcPts val="601"/>
              </a:spcAft>
              <a:buClr>
                <a:srgbClr val="7f9b9b"/>
              </a:buClr>
              <a:buSzPct val="90000"/>
              <a:buFont typeface="Wingdings" charset="2"/>
              <a:buChar char=""/>
              <a:tabLst>
                <a:tab algn="l" pos="0"/>
              </a:tabLst>
            </a:pPr>
            <a:r>
              <a:rPr b="1" lang="fr-FR" sz="1400" spc="-1" strike="noStrike">
                <a:solidFill>
                  <a:srgbClr val="000000"/>
                </a:solidFill>
                <a:latin typeface="Tahoma"/>
                <a:ea typeface="Tahoma"/>
              </a:rPr>
              <a:t>Régie : 2 cas identifiés</a:t>
            </a:r>
            <a:endParaRPr b="0" lang="fr-FR" sz="1400" spc="-1" strike="noStrike">
              <a:solidFill>
                <a:srgbClr val="000000"/>
              </a:solidFill>
              <a:latin typeface="Tahoma"/>
            </a:endParaRPr>
          </a:p>
          <a:p>
            <a:pPr lvl="1" marL="630360" indent="-307440">
              <a:lnSpc>
                <a:spcPct val="120000"/>
              </a:lnSpc>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Ile d’Yeu : régie du Département de Vendée</a:t>
            </a:r>
            <a:endParaRPr b="0" lang="fr-FR" sz="1400" spc="-1" strike="noStrike">
              <a:solidFill>
                <a:srgbClr val="000000"/>
              </a:solidFill>
              <a:latin typeface="Tahoma"/>
            </a:endParaRPr>
          </a:p>
          <a:p>
            <a:pPr lvl="1" marL="630360" indent="-307440">
              <a:lnSpc>
                <a:spcPct val="120000"/>
              </a:lnSpc>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Mayotte : régie départementale  pour l’exploitation des bacs entre Grande-Terre et Petite-Terre, mais réflexion en cours pour un élargissement à d’autres liaisons et un passage en DSP</a:t>
            </a:r>
            <a:endParaRPr b="0" lang="fr-FR" sz="1400" spc="-1" strike="noStrike">
              <a:solidFill>
                <a:srgbClr val="000000"/>
              </a:solidFill>
              <a:latin typeface="Tahoma"/>
            </a:endParaRPr>
          </a:p>
        </p:txBody>
      </p:sp>
      <p:sp>
        <p:nvSpPr>
          <p:cNvPr id="230" name="CustomShape 6"/>
          <p:cNvSpPr/>
          <p:nvPr/>
        </p:nvSpPr>
        <p:spPr>
          <a:xfrm>
            <a:off x="992880" y="871560"/>
            <a:ext cx="466308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2000" spc="-1" strike="noStrike">
                <a:solidFill>
                  <a:srgbClr val="000000"/>
                </a:solidFill>
                <a:latin typeface="Tahoma"/>
              </a:rPr>
              <a:t>4 – Autres dispositions potentielles</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232"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33"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34"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B780A3F9-33EC-4F71-B3F3-D927DEFB5EF3}" type="slidenum">
              <a:rPr b="0" lang="fr-FR" sz="900" spc="-1" strike="noStrike">
                <a:solidFill>
                  <a:srgbClr val="7f9b9b"/>
                </a:solidFill>
                <a:latin typeface="Tahoma"/>
                <a:ea typeface="Tahoma"/>
              </a:rPr>
              <a:t>1</a:t>
            </a:fld>
            <a:endParaRPr b="0" lang="fr-FR" sz="900" spc="-1" strike="noStrike">
              <a:latin typeface="Times New Roman"/>
            </a:endParaRPr>
          </a:p>
        </p:txBody>
      </p:sp>
      <p:graphicFrame>
        <p:nvGraphicFramePr>
          <p:cNvPr id="235" name="Table 5"/>
          <p:cNvGraphicFramePr/>
          <p:nvPr/>
        </p:nvGraphicFramePr>
        <p:xfrm>
          <a:off x="147960" y="2758680"/>
          <a:ext cx="9303480" cy="741240"/>
        </p:xfrm>
        <a:graphic>
          <a:graphicData uri="http://schemas.openxmlformats.org/drawingml/2006/table">
            <a:tbl>
              <a:tblPr/>
              <a:tblGrid>
                <a:gridCol w="1913400"/>
                <a:gridCol w="2230560"/>
                <a:gridCol w="2600640"/>
                <a:gridCol w="2558880"/>
              </a:tblGrid>
              <a:tr h="37080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noAutofit/>
                    </a:bodyPr>
                    <a:p>
                      <a:pPr algn="ctr">
                        <a:lnSpc>
                          <a:spcPct val="100000"/>
                        </a:lnSpc>
                      </a:pPr>
                      <a:r>
                        <a:rPr b="1" lang="fr-FR" sz="1800" spc="-1" strike="noStrike">
                          <a:solidFill>
                            <a:srgbClr val="ffffff"/>
                          </a:solidFill>
                          <a:latin typeface="Tahoma"/>
                        </a:rPr>
                        <a:t>OSP</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noAutofit/>
                    </a:bodyPr>
                    <a:p>
                      <a:pPr algn="ctr">
                        <a:lnSpc>
                          <a:spcPct val="100000"/>
                        </a:lnSpc>
                      </a:pPr>
                      <a:r>
                        <a:rPr b="1" lang="fr-FR" sz="1800" spc="-1" strike="noStrike">
                          <a:solidFill>
                            <a:srgbClr val="ffffff"/>
                          </a:solidFill>
                          <a:latin typeface="Tahoma"/>
                        </a:rPr>
                        <a:t>DSP</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c>
                  <a:txBody>
                    <a:bodyPr>
                      <a:noAutofit/>
                    </a:bodyPr>
                    <a:p>
                      <a:pPr algn="ctr">
                        <a:lnSpc>
                          <a:spcPct val="100000"/>
                        </a:lnSpc>
                      </a:pPr>
                      <a:r>
                        <a:rPr b="1" lang="fr-FR" sz="1800" spc="-1" strike="noStrike">
                          <a:solidFill>
                            <a:srgbClr val="ffffff"/>
                          </a:solidFill>
                          <a:latin typeface="Tahoma"/>
                        </a:rPr>
                        <a:t>Convention</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2060"/>
                    </a:solidFill>
                  </a:tcPr>
                </a:tc>
              </a:tr>
              <a:tr h="370800">
                <a:tc>
                  <a:txBody>
                    <a:bodyPr anchor="ctr">
                      <a:noAutofit/>
                    </a:bodyPr>
                    <a:p>
                      <a:pPr algn="ctr">
                        <a:lnSpc>
                          <a:spcPct val="100000"/>
                        </a:lnSpc>
                      </a:pPr>
                      <a:r>
                        <a:rPr b="1" lang="fr-FR" sz="1600" spc="-1" strike="noStrike">
                          <a:solidFill>
                            <a:srgbClr val="000000"/>
                          </a:solidFill>
                          <a:latin typeface="Tahoma"/>
                        </a:rPr>
                        <a:t>Intérêt du montage à étudier</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c>
                  <a:txBody>
                    <a:bodyPr anchor="ctr">
                      <a:noAutofit/>
                    </a:bodyPr>
                    <a:p>
                      <a:pPr algn="ctr">
                        <a:lnSpc>
                          <a:spcPct val="100000"/>
                        </a:lnSpc>
                      </a:pPr>
                      <a:r>
                        <a:rPr b="1" lang="fr-FR" sz="1600" spc="-1" strike="noStrike">
                          <a:solidFill>
                            <a:srgbClr val="03933d"/>
                          </a:solidFill>
                          <a:latin typeface="Tahoma"/>
                        </a:rPr>
                        <a:t>Conserver et favoriser l’initiative privée en l’encadrant un minimum</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c>
                  <a:txBody>
                    <a:bodyPr anchor="ctr">
                      <a:noAutofit/>
                    </a:bodyPr>
                    <a:p>
                      <a:pPr algn="ctr">
                        <a:lnSpc>
                          <a:spcPct val="100000"/>
                        </a:lnSpc>
                      </a:pPr>
                      <a:r>
                        <a:rPr b="1" lang="fr-FR" sz="1600" spc="-1" strike="noStrike">
                          <a:solidFill>
                            <a:srgbClr val="03933d"/>
                          </a:solidFill>
                          <a:latin typeface="Tahoma"/>
                        </a:rPr>
                        <a:t>Palier à une carence de l’initiative privée sur des liaisons à faible rentabilité mais de Service Public</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c>
                  <a:txBody>
                    <a:bodyPr anchor="ctr">
                      <a:noAutofit/>
                    </a:bodyPr>
                    <a:p>
                      <a:pPr algn="ctr">
                        <a:lnSpc>
                          <a:spcPct val="100000"/>
                        </a:lnSpc>
                      </a:pPr>
                      <a:r>
                        <a:rPr b="1" lang="fr-FR" sz="1600" spc="-1" strike="noStrike">
                          <a:solidFill>
                            <a:srgbClr val="c00000"/>
                          </a:solidFill>
                          <a:latin typeface="Tahoma"/>
                        </a:rPr>
                        <a:t>Peu efficace, </a:t>
                      </a:r>
                      <a:br/>
                      <a:r>
                        <a:rPr b="1" lang="fr-FR" sz="1600" spc="-1" strike="noStrike">
                          <a:solidFill>
                            <a:srgbClr val="c00000"/>
                          </a:solidFill>
                          <a:latin typeface="Tahoma"/>
                        </a:rPr>
                        <a:t>solution par défaut pour améliorer des aspects limités de la situation actuelle</a:t>
                      </a:r>
                      <a:endParaRPr b="0" lang="fr-FR"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r>
            </a:tbl>
          </a:graphicData>
        </a:graphic>
      </p:graphicFrame>
      <p:sp>
        <p:nvSpPr>
          <p:cNvPr id="236" name="CustomShape 6"/>
          <p:cNvSpPr/>
          <p:nvPr/>
        </p:nvSpPr>
        <p:spPr>
          <a:xfrm>
            <a:off x="2057760" y="4446000"/>
            <a:ext cx="4812480" cy="589320"/>
          </a:xfrm>
          <a:prstGeom prst="rect">
            <a:avLst/>
          </a:prstGeom>
          <a:noFill/>
          <a:ln w="0">
            <a:noFill/>
          </a:ln>
        </p:spPr>
        <p:style>
          <a:lnRef idx="0"/>
          <a:fillRef idx="0"/>
          <a:effectRef idx="0"/>
          <a:fontRef idx="minor"/>
        </p:style>
        <p:txBody>
          <a:bodyPr lIns="102240" rIns="102240" tIns="51120" bIns="51120">
            <a:spAutoFit/>
          </a:bodyPr>
          <a:p>
            <a:pPr algn="ctr">
              <a:lnSpc>
                <a:spcPct val="100000"/>
              </a:lnSpc>
            </a:pPr>
            <a:r>
              <a:rPr b="1" lang="fr-FR" sz="1600" spc="-1" strike="noStrike">
                <a:solidFill>
                  <a:srgbClr val="000000"/>
                </a:solidFill>
                <a:latin typeface="Tahoma"/>
                <a:ea typeface="Tahoma"/>
              </a:rPr>
              <a:t>Possibilité de mixer ces dispositifs </a:t>
            </a:r>
            <a:br/>
            <a:r>
              <a:rPr b="1" lang="fr-FR" sz="1600" spc="-1" strike="noStrike">
                <a:solidFill>
                  <a:srgbClr val="000000"/>
                </a:solidFill>
                <a:latin typeface="Tahoma"/>
                <a:ea typeface="Tahoma"/>
              </a:rPr>
              <a:t>en fonction de la situation</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80240" y="449280"/>
            <a:ext cx="8988120" cy="645840"/>
          </a:xfrm>
          <a:prstGeom prst="rect">
            <a:avLst/>
          </a:prstGeom>
          <a:noFill/>
          <a:ln w="0">
            <a:noFill/>
          </a:ln>
        </p:spPr>
        <p:txBody>
          <a:bodyPr lIns="102240" rIns="102240" tIns="51120" bIns="51120">
            <a:noAutofit/>
          </a:bodyPr>
          <a:p>
            <a:pPr>
              <a:lnSpc>
                <a:spcPct val="100000"/>
              </a:lnSpc>
              <a:tabLst>
                <a:tab algn="l" pos="0"/>
              </a:tabLst>
            </a:pPr>
            <a:r>
              <a:rPr b="1" lang="fr-FR" sz="3200" spc="-1" strike="noStrike" cap="all">
                <a:solidFill>
                  <a:srgbClr val="ffffff"/>
                </a:solidFill>
                <a:latin typeface="Tahoma"/>
              </a:rPr>
              <a:t>sommaire</a:t>
            </a:r>
            <a:endParaRPr b="0" lang="fr-FR" sz="3200" spc="-1" strike="noStrike">
              <a:solidFill>
                <a:srgbClr val="000000"/>
              </a:solidFill>
              <a:latin typeface="Tahoma"/>
            </a:endParaRPr>
          </a:p>
        </p:txBody>
      </p:sp>
      <p:graphicFrame>
        <p:nvGraphicFramePr>
          <p:cNvPr id="2" name="Diagram2"/>
          <p:cNvGraphicFramePr/>
          <p:nvPr>
            <p:extLst>
              <p:ext uri="{D42A27DB-BD31-4B8C-83A1-F6EECF244321}">
                <p14:modId xmlns:p14="http://schemas.microsoft.com/office/powerpoint/2010/main" val="3748016505"/>
              </p:ext>
            </p:extLst>
          </p:nvPr>
        </p:nvGraphicFramePr>
        <p:xfrm>
          <a:off x="1471680" y="1528560"/>
          <a:ext cx="7125480" cy="4943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PROPOSITION Evolutions / Besoins</a:t>
            </a:r>
            <a:endParaRPr b="0" lang="fr-FR" sz="2400" spc="-1" strike="noStrike">
              <a:solidFill>
                <a:srgbClr val="000000"/>
              </a:solidFill>
              <a:latin typeface="Tahoma"/>
            </a:endParaRPr>
          </a:p>
        </p:txBody>
      </p:sp>
      <p:sp>
        <p:nvSpPr>
          <p:cNvPr id="239"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Introduction</a:t>
            </a:r>
            <a:endParaRPr b="1" lang="fr-FR" sz="2160" spc="-1" strike="noStrike">
              <a:solidFill>
                <a:srgbClr val="000000"/>
              </a:solidFill>
              <a:latin typeface="Tahoma"/>
            </a:endParaRPr>
          </a:p>
        </p:txBody>
      </p:sp>
      <p:sp>
        <p:nvSpPr>
          <p:cNvPr id="240"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41"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42"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28C1F2DA-29FC-4EBA-B880-03689942436B}" type="slidenum">
              <a:rPr b="0" lang="fr-FR" sz="900" spc="-1" strike="noStrike">
                <a:solidFill>
                  <a:srgbClr val="7f9b9b"/>
                </a:solidFill>
                <a:latin typeface="Tahoma"/>
                <a:ea typeface="Tahoma"/>
              </a:rPr>
              <a:t>13</a:t>
            </a:fld>
            <a:endParaRPr b="0" lang="fr-FR" sz="900" spc="-1" strike="noStrike">
              <a:latin typeface="Times New Roman"/>
            </a:endParaRPr>
          </a:p>
        </p:txBody>
      </p:sp>
      <p:sp>
        <p:nvSpPr>
          <p:cNvPr id="243" name="TextShape 6"/>
          <p:cNvSpPr txBox="1"/>
          <p:nvPr/>
        </p:nvSpPr>
        <p:spPr>
          <a:xfrm>
            <a:off x="480240" y="1964520"/>
            <a:ext cx="8646480" cy="4434480"/>
          </a:xfrm>
          <a:prstGeom prst="rect">
            <a:avLst/>
          </a:prstGeom>
          <a:noFill/>
          <a:ln w="0">
            <a:noFill/>
          </a:ln>
        </p:spPr>
        <p:txBody>
          <a:bodyPr lIns="102240" rIns="102240" tIns="51120" bIns="51120">
            <a:normAutofit/>
          </a:bodyPr>
          <a:p>
            <a:pPr marL="344520" indent="-344160">
              <a:lnSpc>
                <a:spcPct val="120000"/>
              </a:lnSpc>
              <a:spcBef>
                <a:spcPts val="320"/>
              </a:spcBef>
              <a:buSzPct val="100000"/>
              <a:buBlip>
                <a:blip r:embed="rId2"/>
              </a:buBlip>
            </a:pPr>
            <a:r>
              <a:rPr b="1" lang="fr-FR" sz="1600" spc="-1" strike="noStrike">
                <a:solidFill>
                  <a:srgbClr val="000000"/>
                </a:solidFill>
                <a:latin typeface="Tahoma"/>
              </a:rPr>
              <a:t>Les analyses de la Phase 1 ont démontré</a:t>
            </a:r>
            <a:endParaRPr b="1" lang="fr-FR" sz="1600" spc="-1" strike="noStrike">
              <a:solidFill>
                <a:srgbClr val="000000"/>
              </a:solidFill>
              <a:latin typeface="Tahoma"/>
            </a:endParaRPr>
          </a:p>
          <a:p>
            <a:pPr>
              <a:lnSpc>
                <a:spcPct val="120000"/>
              </a:lnSpc>
              <a:spcBef>
                <a:spcPts val="320"/>
              </a:spcBef>
              <a:tabLst>
                <a:tab algn="l" pos="0"/>
              </a:tabLst>
            </a:pPr>
            <a:endParaRPr b="1" lang="fr-FR" sz="1600" spc="-1" strike="noStrike">
              <a:solidFill>
                <a:srgbClr val="000000"/>
              </a:solidFill>
              <a:latin typeface="Tahoma"/>
            </a:endParaRPr>
          </a:p>
          <a:p>
            <a:pPr lvl="1" marL="767880" indent="-307800">
              <a:lnSpc>
                <a:spcPct val="120000"/>
              </a:lnSpc>
              <a:spcBef>
                <a:spcPts val="283"/>
              </a:spcBef>
              <a:buClr>
                <a:srgbClr val="7f9b9b"/>
              </a:buClr>
              <a:buFont typeface="Arial"/>
              <a:buChar char="•"/>
              <a:tabLst>
                <a:tab algn="l" pos="0"/>
              </a:tabLst>
            </a:pPr>
            <a:r>
              <a:rPr b="0" lang="fr-FR" sz="1420" spc="-1" strike="noStrike">
                <a:solidFill>
                  <a:srgbClr val="7f9b9b"/>
                </a:solidFill>
                <a:latin typeface="Tahoma"/>
                <a:ea typeface="Tahoma"/>
              </a:rPr>
              <a:t>PAX : Un besoin de réguler l’offre pour renforcer la fréquence, mieux répartir les horaires et garantir la continuité territoriale</a:t>
            </a:r>
            <a:endParaRPr b="0" lang="fr-FR" sz="1420" spc="-1" strike="noStrike">
              <a:solidFill>
                <a:srgbClr val="000000"/>
              </a:solidFill>
              <a:latin typeface="Tahoma"/>
            </a:endParaRPr>
          </a:p>
          <a:p>
            <a:pPr lvl="1" marL="767880" indent="-307800">
              <a:lnSpc>
                <a:spcPct val="120000"/>
              </a:lnSpc>
              <a:spcBef>
                <a:spcPts val="283"/>
              </a:spcBef>
              <a:buClr>
                <a:srgbClr val="7f9b9b"/>
              </a:buClr>
              <a:buFont typeface="Symbol"/>
              <a:buChar char="Þ"/>
              <a:tabLst>
                <a:tab algn="l" pos="0"/>
              </a:tabLst>
            </a:pPr>
            <a:r>
              <a:rPr b="1" lang="fr-FR" sz="1420" spc="-1" strike="noStrike">
                <a:solidFill>
                  <a:srgbClr val="7f9b9b"/>
                </a:solidFill>
                <a:latin typeface="Tahoma"/>
                <a:ea typeface="Tahoma"/>
              </a:rPr>
              <a:t>Propositions spécifiques faites pour chaque liaison</a:t>
            </a:r>
            <a:endParaRPr b="0" lang="fr-FR" sz="1420" spc="-1" strike="noStrike">
              <a:solidFill>
                <a:srgbClr val="000000"/>
              </a:solidFill>
              <a:latin typeface="Tahoma"/>
            </a:endParaRPr>
          </a:p>
          <a:p>
            <a:endParaRPr b="1" lang="fr-FR" sz="1420" spc="-1" strike="noStrike">
              <a:solidFill>
                <a:srgbClr val="000000"/>
              </a:solidFill>
              <a:latin typeface="Tahoma"/>
            </a:endParaRPr>
          </a:p>
          <a:p>
            <a:pPr lvl="1" marL="767880" indent="-307800">
              <a:lnSpc>
                <a:spcPct val="120000"/>
              </a:lnSpc>
              <a:spcBef>
                <a:spcPts val="283"/>
              </a:spcBef>
              <a:buClr>
                <a:srgbClr val="7f9b9b"/>
              </a:buClr>
              <a:buFont typeface="Arial"/>
              <a:buChar char="•"/>
              <a:tabLst>
                <a:tab algn="l" pos="0"/>
              </a:tabLst>
            </a:pPr>
            <a:r>
              <a:rPr b="0" lang="fr-FR" sz="1420" spc="-1" strike="noStrike">
                <a:solidFill>
                  <a:srgbClr val="7f9b9b"/>
                </a:solidFill>
                <a:latin typeface="Tahoma"/>
                <a:ea typeface="Tahoma"/>
              </a:rPr>
              <a:t>FRET : Une offre de services satisfaisante en termes de capacité, de fréquence et de régularité</a:t>
            </a:r>
            <a:endParaRPr b="0" lang="fr-FR" sz="1420" spc="-1" strike="noStrike">
              <a:solidFill>
                <a:srgbClr val="000000"/>
              </a:solidFill>
              <a:latin typeface="Tahoma"/>
            </a:endParaRPr>
          </a:p>
          <a:p>
            <a:pPr lvl="1" marL="767880" indent="-307800">
              <a:lnSpc>
                <a:spcPct val="120000"/>
              </a:lnSpc>
              <a:spcBef>
                <a:spcPts val="283"/>
              </a:spcBef>
              <a:buClr>
                <a:srgbClr val="7f9b9b"/>
              </a:buClr>
              <a:buFont typeface="Symbol"/>
              <a:buChar char="Þ"/>
              <a:tabLst>
                <a:tab algn="l" pos="0"/>
              </a:tabLst>
            </a:pPr>
            <a:r>
              <a:rPr b="1" lang="fr-FR" sz="1420" spc="-1" strike="noStrike">
                <a:solidFill>
                  <a:srgbClr val="7f9b9b"/>
                </a:solidFill>
                <a:latin typeface="Tahoma"/>
                <a:ea typeface="Tahoma"/>
              </a:rPr>
              <a:t>Besoins de régulation non identifiés sur l’organisation des liaisons</a:t>
            </a:r>
            <a:endParaRPr b="0" lang="fr-FR" sz="1420" spc="-1" strike="noStrike">
              <a:solidFill>
                <a:srgbClr val="000000"/>
              </a:solidFill>
              <a:latin typeface="Tahoma"/>
            </a:endParaRPr>
          </a:p>
          <a:p>
            <a:endParaRPr b="1" lang="fr-FR" sz="142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PROPOSITION Evolutions / Besoins</a:t>
            </a:r>
            <a:endParaRPr b="0" lang="fr-FR" sz="2400" spc="-1" strike="noStrike">
              <a:solidFill>
                <a:srgbClr val="000000"/>
              </a:solidFill>
              <a:latin typeface="Tahoma"/>
            </a:endParaRPr>
          </a:p>
        </p:txBody>
      </p:sp>
      <p:sp>
        <p:nvSpPr>
          <p:cNvPr id="245"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MARIE GALANTE</a:t>
            </a:r>
            <a:endParaRPr b="1" lang="fr-FR" sz="2160" spc="-1" strike="noStrike">
              <a:solidFill>
                <a:srgbClr val="000000"/>
              </a:solidFill>
              <a:latin typeface="Tahoma"/>
            </a:endParaRPr>
          </a:p>
        </p:txBody>
      </p:sp>
      <p:sp>
        <p:nvSpPr>
          <p:cNvPr id="246"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47"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48"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C8A3576C-2048-4E6E-920F-9C2D1D2817B7}" type="slidenum">
              <a:rPr b="0" lang="fr-FR" sz="900" spc="-1" strike="noStrike">
                <a:solidFill>
                  <a:srgbClr val="7f9b9b"/>
                </a:solidFill>
                <a:latin typeface="Tahoma"/>
                <a:ea typeface="Tahoma"/>
              </a:rPr>
              <a:t>14</a:t>
            </a:fld>
            <a:endParaRPr b="0" lang="fr-FR" sz="900" spc="-1" strike="noStrike">
              <a:latin typeface="Times New Roman"/>
            </a:endParaRPr>
          </a:p>
        </p:txBody>
      </p:sp>
      <p:sp>
        <p:nvSpPr>
          <p:cNvPr id="249" name="TextShape 6"/>
          <p:cNvSpPr txBox="1"/>
          <p:nvPr/>
        </p:nvSpPr>
        <p:spPr>
          <a:xfrm>
            <a:off x="975600" y="1744200"/>
            <a:ext cx="4487400" cy="862920"/>
          </a:xfrm>
          <a:prstGeom prst="rect">
            <a:avLst/>
          </a:prstGeom>
          <a:solidFill>
            <a:srgbClr val="009b9f"/>
          </a:solidFill>
          <a:ln w="0">
            <a:solidFill>
              <a:srgbClr val="000000"/>
            </a:solidFill>
          </a:ln>
        </p:spPr>
        <p:txBody>
          <a:bodyPr lIns="102240" rIns="102240" tIns="51120" bIns="51120">
            <a:normAutofit fontScale="56000"/>
          </a:bodyPr>
          <a:p>
            <a:pPr>
              <a:lnSpc>
                <a:spcPct val="120000"/>
              </a:lnSpc>
              <a:spcBef>
                <a:spcPts val="281"/>
              </a:spcBef>
              <a:tabLst>
                <a:tab algn="l" pos="0"/>
              </a:tabLst>
            </a:pPr>
            <a:r>
              <a:rPr b="1" lang="fr-FR" sz="1400" spc="-1" strike="noStrike">
                <a:solidFill>
                  <a:srgbClr val="ffffff"/>
                </a:solidFill>
                <a:latin typeface="Tahoma"/>
                <a:ea typeface="Tahoma"/>
              </a:rPr>
              <a:t>Enjeux – besoins exprimés :</a:t>
            </a:r>
            <a:endParaRPr b="1" lang="fr-FR" sz="1400" spc="-1" strike="noStrike">
              <a:solidFill>
                <a:srgbClr val="000000"/>
              </a:solidFill>
              <a:latin typeface="Tahoma"/>
            </a:endParaRPr>
          </a:p>
          <a:p>
            <a:pPr marL="343080" indent="-342720">
              <a:lnSpc>
                <a:spcPct val="120000"/>
              </a:lnSpc>
              <a:spcBef>
                <a:spcPts val="281"/>
              </a:spcBef>
              <a:buSzPct val="100000"/>
              <a:buBlip>
                <a:blip r:embed="rId2"/>
              </a:buBlip>
              <a:tabLst>
                <a:tab algn="l" pos="0"/>
              </a:tabLst>
            </a:pPr>
            <a:r>
              <a:rPr b="1" lang="fr-FR" sz="1400" spc="-1" strike="noStrike">
                <a:solidFill>
                  <a:srgbClr val="ffffff"/>
                </a:solidFill>
                <a:latin typeface="Tahoma"/>
                <a:ea typeface="Tahoma"/>
              </a:rPr>
              <a:t>Etoffer l’offre de services en milieu de journée</a:t>
            </a:r>
            <a:endParaRPr b="1" lang="fr-FR" sz="1400" spc="-1" strike="noStrike">
              <a:solidFill>
                <a:srgbClr val="000000"/>
              </a:solidFill>
              <a:latin typeface="Tahoma"/>
            </a:endParaRPr>
          </a:p>
          <a:p>
            <a:pPr marL="343080" indent="-342720">
              <a:lnSpc>
                <a:spcPct val="120000"/>
              </a:lnSpc>
              <a:spcBef>
                <a:spcPts val="281"/>
              </a:spcBef>
              <a:buSzPct val="100000"/>
              <a:buBlip>
                <a:blip r:embed="rId3"/>
              </a:buBlip>
              <a:tabLst>
                <a:tab algn="l" pos="0"/>
              </a:tabLst>
            </a:pPr>
            <a:r>
              <a:rPr b="1" lang="fr-FR" sz="1400" spc="-1" strike="noStrike">
                <a:solidFill>
                  <a:srgbClr val="ffffff"/>
                </a:solidFill>
                <a:latin typeface="Tahoma"/>
                <a:ea typeface="Tahoma"/>
              </a:rPr>
              <a:t>Élargir l’amplitude horaire des services</a:t>
            </a:r>
            <a:endParaRPr b="1" lang="fr-FR" sz="1400" spc="-1" strike="noStrike">
              <a:solidFill>
                <a:srgbClr val="000000"/>
              </a:solidFill>
              <a:latin typeface="Tahoma"/>
            </a:endParaRPr>
          </a:p>
        </p:txBody>
      </p:sp>
      <p:sp>
        <p:nvSpPr>
          <p:cNvPr id="250" name="CustomShape 7"/>
          <p:cNvSpPr/>
          <p:nvPr/>
        </p:nvSpPr>
        <p:spPr>
          <a:xfrm>
            <a:off x="973800" y="3047040"/>
            <a:ext cx="8572320" cy="3258360"/>
          </a:xfrm>
          <a:prstGeom prst="rect">
            <a:avLst/>
          </a:prstGeom>
          <a:noFill/>
          <a:ln w="0">
            <a:noFill/>
          </a:ln>
        </p:spPr>
        <p:style>
          <a:lnRef idx="2"/>
          <a:fillRef idx="0"/>
          <a:effectRef idx="0"/>
          <a:fontRef idx="minor"/>
        </p:style>
        <p:txBody>
          <a:bodyPr lIns="102240" rIns="102240" tIns="51120" bIns="51120">
            <a:noAutofit/>
          </a:bodyPr>
          <a:p>
            <a:pPr marL="343080" indent="-342720">
              <a:lnSpc>
                <a:spcPct val="120000"/>
              </a:lnSpc>
              <a:spcBef>
                <a:spcPts val="320"/>
              </a:spcBef>
              <a:spcAft>
                <a:spcPts val="1199"/>
              </a:spcAft>
              <a:buSzPct val="100000"/>
              <a:buBlip>
                <a:blip r:embed="rId4"/>
              </a:buBlip>
            </a:pPr>
            <a:r>
              <a:rPr b="0" lang="fr-FR" sz="1600" spc="-1" strike="noStrike">
                <a:solidFill>
                  <a:srgbClr val="000000"/>
                </a:solidFill>
                <a:latin typeface="Tahoma"/>
                <a:ea typeface="Tahoma"/>
              </a:rPr>
              <a:t>Les prévisions de trafic pour 2024 sont basées sur un retour à la situation dite « normale » de 2019. Elles incluent donc une reprise des services de milieu de journée, soit 2 rotations assurées régulièrement par les deux compagnies jusqu’à la crise de la Covid. Pendant cette période seules quelques rotations ont été maintenues. </a:t>
            </a:r>
            <a:br/>
            <a:r>
              <a:rPr b="0" lang="fr-FR" sz="1600" spc="-1" strike="noStrike">
                <a:solidFill>
                  <a:srgbClr val="000000"/>
                </a:solidFill>
                <a:latin typeface="Wingdings"/>
                <a:ea typeface="Tahoma"/>
              </a:rPr>
              <a:t></a:t>
            </a:r>
            <a:r>
              <a:rPr b="0" lang="fr-FR" sz="1600" spc="-1" strike="noStrike">
                <a:solidFill>
                  <a:srgbClr val="000000"/>
                </a:solidFill>
                <a:latin typeface="Tahoma"/>
                <a:ea typeface="Tahoma"/>
              </a:rPr>
              <a:t> </a:t>
            </a:r>
            <a:r>
              <a:rPr b="1" i="1" lang="fr-FR" sz="1600" spc="-1" strike="noStrike">
                <a:solidFill>
                  <a:srgbClr val="000000"/>
                </a:solidFill>
                <a:latin typeface="Tahoma"/>
                <a:ea typeface="Tahoma"/>
              </a:rPr>
              <a:t>Pour 2024 et les années suivantes, le besoin sera donc couvert sans ajout de nouveaux services.</a:t>
            </a:r>
            <a:endParaRPr b="0" lang="fr-FR" sz="1600" spc="-1" strike="noStrike">
              <a:latin typeface="Arial"/>
            </a:endParaRPr>
          </a:p>
          <a:p>
            <a:pPr marL="343080" indent="-342720">
              <a:lnSpc>
                <a:spcPct val="120000"/>
              </a:lnSpc>
              <a:spcBef>
                <a:spcPts val="320"/>
              </a:spcBef>
              <a:buSzPct val="100000"/>
              <a:buBlip>
                <a:blip r:embed="rId5"/>
              </a:buBlip>
            </a:pPr>
            <a:r>
              <a:rPr b="0" lang="fr-FR" sz="1600" spc="-1" strike="noStrike">
                <a:solidFill>
                  <a:srgbClr val="000000"/>
                </a:solidFill>
                <a:latin typeface="Tahoma"/>
                <a:ea typeface="Tahoma"/>
              </a:rPr>
              <a:t>Pour les besoins des échanges interpersonnels et des activités touristiques notamment, les services dit « du soir » induisent un retour trop « tôt » vers Pointe-à-Pitre qui ne permet pas de profiter pleinement des séjours sur place.</a:t>
            </a:r>
            <a:br/>
            <a:r>
              <a:rPr b="0" lang="fr-FR" sz="1600" spc="-1" strike="noStrike">
                <a:solidFill>
                  <a:srgbClr val="000000"/>
                </a:solidFill>
                <a:latin typeface="Wingdings"/>
                <a:ea typeface="Tahoma"/>
              </a:rPr>
              <a:t></a:t>
            </a:r>
            <a:r>
              <a:rPr b="0" lang="fr-FR" sz="1600" spc="-1" strike="noStrike">
                <a:solidFill>
                  <a:srgbClr val="000000"/>
                </a:solidFill>
                <a:latin typeface="Tahoma"/>
                <a:ea typeface="Tahoma"/>
              </a:rPr>
              <a:t> </a:t>
            </a:r>
            <a:r>
              <a:rPr b="1" i="1" lang="fr-FR" sz="1600" spc="-1" strike="noStrike">
                <a:solidFill>
                  <a:srgbClr val="000000"/>
                </a:solidFill>
                <a:latin typeface="Tahoma"/>
                <a:ea typeface="Tahoma"/>
              </a:rPr>
              <a:t>Proposition d’un ajout d’une rotation « de nuit » (par ex 19h ou 20h)</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Estimation trafics pax</a:t>
            </a:r>
            <a:endParaRPr b="0" lang="fr-FR" sz="2400" spc="-1" strike="noStrike">
              <a:solidFill>
                <a:srgbClr val="000000"/>
              </a:solidFill>
              <a:latin typeface="Tahoma"/>
            </a:endParaRPr>
          </a:p>
        </p:txBody>
      </p:sp>
      <p:sp>
        <p:nvSpPr>
          <p:cNvPr id="252"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MARIE GALANTE</a:t>
            </a:r>
            <a:endParaRPr b="1" lang="fr-FR" sz="2160" spc="-1" strike="noStrike">
              <a:solidFill>
                <a:srgbClr val="000000"/>
              </a:solidFill>
              <a:latin typeface="Tahoma"/>
            </a:endParaRPr>
          </a:p>
        </p:txBody>
      </p:sp>
      <p:sp>
        <p:nvSpPr>
          <p:cNvPr id="253"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54"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55"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BFF6F84D-2388-45CC-9A9E-0288127A7E50}" type="slidenum">
              <a:rPr b="0" lang="fr-FR" sz="900" spc="-1" strike="noStrike">
                <a:solidFill>
                  <a:srgbClr val="7f9b9b"/>
                </a:solidFill>
                <a:latin typeface="Tahoma"/>
                <a:ea typeface="Tahoma"/>
              </a:rPr>
              <a:t>15</a:t>
            </a:fld>
            <a:endParaRPr b="0" lang="fr-FR" sz="900" spc="-1" strike="noStrike">
              <a:latin typeface="Times New Roman"/>
            </a:endParaRPr>
          </a:p>
        </p:txBody>
      </p:sp>
      <p:pic>
        <p:nvPicPr>
          <p:cNvPr id="256" name="Picture 4" descr=""/>
          <p:cNvPicPr/>
          <p:nvPr/>
        </p:nvPicPr>
        <p:blipFill>
          <a:blip r:embed="rId2"/>
          <a:stretch/>
        </p:blipFill>
        <p:spPr>
          <a:xfrm>
            <a:off x="0" y="1360080"/>
            <a:ext cx="9607320" cy="480240"/>
          </a:xfrm>
          <a:prstGeom prst="rect">
            <a:avLst/>
          </a:prstGeom>
          <a:ln w="0">
            <a:noFill/>
          </a:ln>
        </p:spPr>
      </p:pic>
      <p:pic>
        <p:nvPicPr>
          <p:cNvPr id="257" name="Picture 2" descr="image003"/>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p:blipFill>
        <p:spPr>
          <a:xfrm>
            <a:off x="157320" y="3188160"/>
            <a:ext cx="5295960" cy="1074960"/>
          </a:xfrm>
          <a:prstGeom prst="rect">
            <a:avLst/>
          </a:prstGeom>
          <a:ln w="0">
            <a:noFill/>
          </a:ln>
        </p:spPr>
      </p:pic>
      <p:sp>
        <p:nvSpPr>
          <p:cNvPr id="258" name="CustomShape 6"/>
          <p:cNvSpPr/>
          <p:nvPr/>
        </p:nvSpPr>
        <p:spPr>
          <a:xfrm>
            <a:off x="137520" y="4319280"/>
            <a:ext cx="9255960" cy="347400"/>
          </a:xfrm>
          <a:prstGeom prst="rect">
            <a:avLst/>
          </a:prstGeom>
          <a:noFill/>
          <a:ln w="0">
            <a:noFill/>
          </a:ln>
        </p:spPr>
        <p:style>
          <a:lnRef idx="0"/>
          <a:fillRef idx="0"/>
          <a:effectRef idx="0"/>
          <a:fontRef idx="minor"/>
        </p:style>
        <p:txBody>
          <a:bodyPr lIns="102240" rIns="102240" tIns="51120" bIns="51120">
            <a:noAutofit/>
          </a:bodyPr>
          <a:p>
            <a:pPr>
              <a:lnSpc>
                <a:spcPct val="120000"/>
              </a:lnSpc>
              <a:spcBef>
                <a:spcPts val="281"/>
              </a:spcBef>
              <a:tabLst>
                <a:tab algn="l" pos="0"/>
              </a:tabLst>
            </a:pPr>
            <a:r>
              <a:rPr b="1" lang="fr-FR" sz="1400" spc="-1" strike="noStrike" u="sng">
                <a:solidFill>
                  <a:srgbClr val="000000"/>
                </a:solidFill>
                <a:uFillTx/>
                <a:latin typeface="Tahoma"/>
                <a:ea typeface="Tahoma"/>
              </a:rPr>
              <a:t>Note</a:t>
            </a:r>
            <a:r>
              <a:rPr b="0" lang="fr-FR" sz="1400" spc="-1" strike="noStrike">
                <a:solidFill>
                  <a:srgbClr val="000000"/>
                </a:solidFill>
                <a:latin typeface="Tahoma"/>
                <a:ea typeface="Tahoma"/>
              </a:rPr>
              <a:t> : </a:t>
            </a:r>
            <a:r>
              <a:rPr b="0" lang="fr-FR" sz="1200" spc="-1" strike="noStrike">
                <a:solidFill>
                  <a:srgbClr val="000000"/>
                </a:solidFill>
                <a:latin typeface="Tahoma"/>
                <a:ea typeface="Tahoma"/>
              </a:rPr>
              <a:t>pour MG données / créneaux horaires seulement disponibles Express des Iles (hypothèse : idem Val Ferry)</a:t>
            </a:r>
            <a:br/>
            <a:endParaRPr b="0" lang="fr-FR" sz="1200" spc="-1" strike="noStrike">
              <a:latin typeface="Arial"/>
            </a:endParaRPr>
          </a:p>
        </p:txBody>
      </p:sp>
      <p:pic>
        <p:nvPicPr>
          <p:cNvPr id="259" name="Picture 2" descr=""/>
          <p:cNvPicPr/>
          <p:nvPr/>
        </p:nvPicPr>
        <p:blipFill>
          <a:blip r:embed="rId5"/>
          <a:stretch/>
        </p:blipFill>
        <p:spPr>
          <a:xfrm>
            <a:off x="1211400" y="2131560"/>
            <a:ext cx="2291400" cy="878400"/>
          </a:xfrm>
          <a:prstGeom prst="rect">
            <a:avLst/>
          </a:prstGeom>
          <a:ln w="0">
            <a:noFill/>
          </a:ln>
        </p:spPr>
      </p:pic>
      <p:sp>
        <p:nvSpPr>
          <p:cNvPr id="260" name="CustomShape 7"/>
          <p:cNvSpPr/>
          <p:nvPr/>
        </p:nvSpPr>
        <p:spPr>
          <a:xfrm>
            <a:off x="249480" y="4925520"/>
            <a:ext cx="5094000" cy="8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400" spc="-1" strike="noStrike" u="sng">
                <a:solidFill>
                  <a:srgbClr val="000000"/>
                </a:solidFill>
                <a:uFillTx/>
                <a:latin typeface="Tahoma"/>
                <a:ea typeface="Tahoma"/>
              </a:rPr>
              <a:t>Estimation Fréquentation 2024 </a:t>
            </a:r>
            <a:r>
              <a:rPr b="0" lang="fr-FR" sz="1400" spc="-1" strike="noStrike">
                <a:solidFill>
                  <a:srgbClr val="000000"/>
                </a:solidFill>
                <a:latin typeface="Tahoma"/>
                <a:ea typeface="Tahoma"/>
              </a:rPr>
              <a:t>: </a:t>
            </a:r>
            <a:r>
              <a:rPr b="1" lang="fr-FR" sz="1400" spc="-1" strike="noStrike">
                <a:solidFill>
                  <a:srgbClr val="000000"/>
                </a:solidFill>
                <a:latin typeface="Tahoma"/>
                <a:ea typeface="Tahoma"/>
              </a:rPr>
              <a:t>situation « PROJET »</a:t>
            </a:r>
            <a:br/>
            <a:r>
              <a:rPr b="1" lang="fr-FR" sz="1400" spc="-1" strike="noStrike">
                <a:solidFill>
                  <a:srgbClr val="000000"/>
                </a:solidFill>
                <a:latin typeface="Tahoma"/>
                <a:ea typeface="Tahoma"/>
              </a:rPr>
              <a:t>Avec 1 nouvelle rotation hebdo. en « horaire de nuit »</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200" spc="-1" strike="noStrike">
                <a:solidFill>
                  <a:srgbClr val="000000"/>
                </a:solidFill>
                <a:latin typeface="Tahoma"/>
                <a:ea typeface="Tahoma"/>
              </a:rPr>
              <a:t>Hypothèse 320 jours navigation (interruptions services : 12%)</a:t>
            </a:r>
            <a:endParaRPr b="0" lang="fr-FR" sz="1200" spc="-1" strike="noStrike">
              <a:latin typeface="Arial"/>
            </a:endParaRPr>
          </a:p>
        </p:txBody>
      </p:sp>
      <p:pic>
        <p:nvPicPr>
          <p:cNvPr id="261" name="Picture 10" descr=""/>
          <p:cNvPicPr/>
          <p:nvPr/>
        </p:nvPicPr>
        <p:blipFill>
          <a:blip r:embed="rId6"/>
          <a:stretch/>
        </p:blipFill>
        <p:spPr>
          <a:xfrm>
            <a:off x="5584320" y="4937400"/>
            <a:ext cx="3441240" cy="1297080"/>
          </a:xfrm>
          <a:prstGeom prst="rect">
            <a:avLst/>
          </a:prstGeom>
          <a:ln w="0">
            <a:noFill/>
          </a:ln>
        </p:spPr>
      </p:pic>
      <p:pic>
        <p:nvPicPr>
          <p:cNvPr id="262" name="Picture 11" descr=""/>
          <p:cNvPicPr/>
          <p:nvPr/>
        </p:nvPicPr>
        <p:blipFill>
          <a:blip r:embed="rId7"/>
          <a:stretch/>
        </p:blipFill>
        <p:spPr>
          <a:xfrm>
            <a:off x="368280" y="5754960"/>
            <a:ext cx="3756240" cy="479520"/>
          </a:xfrm>
          <a:prstGeom prst="rect">
            <a:avLst/>
          </a:prstGeom>
          <a:ln w="0">
            <a:noFill/>
          </a:ln>
        </p:spPr>
      </p:pic>
      <p:sp>
        <p:nvSpPr>
          <p:cNvPr id="263" name="Line 8"/>
          <p:cNvSpPr/>
          <p:nvPr/>
        </p:nvSpPr>
        <p:spPr>
          <a:xfrm>
            <a:off x="367920" y="4782600"/>
            <a:ext cx="8658000" cy="360"/>
          </a:xfrm>
          <a:prstGeom prst="line">
            <a:avLst/>
          </a:prstGeom>
          <a:ln>
            <a:solidFill>
              <a:schemeClr val="accent5">
                <a:lumMod val="75000"/>
              </a:schemeClr>
            </a:solidFill>
            <a:round/>
          </a:ln>
        </p:spPr>
        <p:style>
          <a:lnRef idx="2">
            <a:schemeClr val="accent1"/>
          </a:lnRef>
          <a:fillRef idx="0">
            <a:schemeClr val="accent1"/>
          </a:fillRef>
          <a:effectRef idx="1">
            <a:schemeClr val="accent1"/>
          </a:effectRef>
          <a:fontRef idx="minor"/>
        </p:style>
      </p:sp>
      <p:pic>
        <p:nvPicPr>
          <p:cNvPr id="264" name="Picture 3" descr=""/>
          <p:cNvPicPr/>
          <p:nvPr/>
        </p:nvPicPr>
        <p:blipFill>
          <a:blip r:embed="rId8"/>
          <a:stretch/>
        </p:blipFill>
        <p:spPr>
          <a:xfrm>
            <a:off x="5584320" y="1968120"/>
            <a:ext cx="3809520" cy="2289600"/>
          </a:xfrm>
          <a:prstGeom prst="rect">
            <a:avLst/>
          </a:prstGeom>
          <a:ln w="0">
            <a:noFill/>
          </a:ln>
        </p:spPr>
      </p:pic>
      <p:pic>
        <p:nvPicPr>
          <p:cNvPr id="265" name="Picture 4" descr=""/>
          <p:cNvPicPr/>
          <p:nvPr/>
        </p:nvPicPr>
        <p:blipFill>
          <a:blip r:embed="rId9"/>
          <a:stretch/>
        </p:blipFill>
        <p:spPr>
          <a:xfrm>
            <a:off x="368280" y="6324120"/>
            <a:ext cx="8431200" cy="7711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Les schemas juridiques possibles</a:t>
            </a:r>
            <a:endParaRPr b="0" lang="fr-FR" sz="2520" spc="-1" strike="noStrike">
              <a:solidFill>
                <a:srgbClr val="000000"/>
              </a:solidFill>
              <a:latin typeface="Tahoma"/>
            </a:endParaRPr>
          </a:p>
        </p:txBody>
      </p:sp>
      <p:sp>
        <p:nvSpPr>
          <p:cNvPr id="267"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SCHEMAS MARIE GALANTE – 4 options envisagées</a:t>
            </a:r>
            <a:endParaRPr b="1" lang="fr-FR" sz="2150" spc="-1" strike="noStrike">
              <a:solidFill>
                <a:srgbClr val="000000"/>
              </a:solidFill>
              <a:latin typeface="Tahoma"/>
            </a:endParaRPr>
          </a:p>
        </p:txBody>
      </p:sp>
      <p:sp>
        <p:nvSpPr>
          <p:cNvPr id="268"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69"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70"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FB43F0D8-CFA6-4F85-8B65-0E3AB2AF56C5}" type="slidenum">
              <a:rPr b="0" lang="fr-FR" sz="900" spc="-1" strike="noStrike">
                <a:solidFill>
                  <a:srgbClr val="7f9b9b"/>
                </a:solidFill>
                <a:latin typeface="Tahoma"/>
                <a:ea typeface="Tahoma"/>
              </a:rPr>
              <a:t>16</a:t>
            </a:fld>
            <a:endParaRPr b="0" lang="fr-FR" sz="900" spc="-1" strike="noStrike">
              <a:latin typeface="Times New Roman"/>
            </a:endParaRPr>
          </a:p>
        </p:txBody>
      </p:sp>
      <p:sp>
        <p:nvSpPr>
          <p:cNvPr id="271" name="TextShape 6"/>
          <p:cNvSpPr txBox="1"/>
          <p:nvPr/>
        </p:nvSpPr>
        <p:spPr>
          <a:xfrm>
            <a:off x="480240" y="1304280"/>
            <a:ext cx="8646480" cy="5537160"/>
          </a:xfrm>
          <a:prstGeom prst="rect">
            <a:avLst/>
          </a:prstGeom>
          <a:noFill/>
          <a:ln w="0">
            <a:noFill/>
          </a:ln>
        </p:spPr>
        <p:txBody>
          <a:bodyPr lIns="102240" rIns="102240" tIns="51120" bIns="51120">
            <a:normAutofit fontScale="94000"/>
          </a:bodyPr>
          <a:p>
            <a:pPr marL="344160" indent="-343800">
              <a:lnSpc>
                <a:spcPct val="120000"/>
              </a:lnSpc>
              <a:spcBef>
                <a:spcPts val="1599"/>
              </a:spcBef>
              <a:buSzPct val="100000"/>
              <a:buBlip>
                <a:blip r:embed="rId2"/>
              </a:buBlip>
            </a:pPr>
            <a:r>
              <a:rPr b="1" lang="fr-FR" sz="1600" spc="-1" strike="noStrike">
                <a:solidFill>
                  <a:srgbClr val="000000"/>
                </a:solidFill>
                <a:latin typeface="Tahoma"/>
                <a:ea typeface="Tahoma"/>
              </a:rPr>
              <a:t>DSP unique pour l'ensemble des services actuels et futurs</a:t>
            </a:r>
            <a:endParaRPr b="1"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Simplicité un seul opérateur ou groupement d'opérateurs</a:t>
            </a:r>
            <a:endParaRPr b="0"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Dispositif lourd au regard des questions à régler</a:t>
            </a:r>
            <a:endParaRPr b="0"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Risque de conflits et portage politique fort nécessaire</a:t>
            </a:r>
            <a:endParaRPr b="0" lang="fr-FR" sz="1600" spc="-1" strike="noStrike">
              <a:solidFill>
                <a:srgbClr val="000000"/>
              </a:solidFill>
              <a:latin typeface="Tahoma"/>
            </a:endParaRPr>
          </a:p>
          <a:p>
            <a:pPr marL="344160" indent="-343800">
              <a:lnSpc>
                <a:spcPct val="120000"/>
              </a:lnSpc>
              <a:spcBef>
                <a:spcPts val="1599"/>
              </a:spcBef>
              <a:buSzPct val="100000"/>
              <a:buBlip>
                <a:blip r:embed="rId3"/>
              </a:buBlip>
            </a:pPr>
            <a:r>
              <a:rPr b="1" lang="fr-FR" sz="1600" spc="-1" strike="noStrike">
                <a:solidFill>
                  <a:srgbClr val="000000"/>
                </a:solidFill>
                <a:latin typeface="Tahoma"/>
                <a:ea typeface="Tahoma"/>
              </a:rPr>
              <a:t>OSP unique pour l'ensemble des services actuels et futurs</a:t>
            </a:r>
            <a:endParaRPr b="1"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Adaptation à la situation actuelle avec plusieurs opérateurs</a:t>
            </a:r>
            <a:endParaRPr b="0"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Difficulté d'organisation d'obligations non discriminatoires pour des services au potentiel de fréquentation relativement limité</a:t>
            </a:r>
            <a:endParaRPr b="0" lang="fr-FR" sz="1600" spc="-1" strike="noStrike">
              <a:solidFill>
                <a:srgbClr val="000000"/>
              </a:solidFill>
              <a:latin typeface="Tahoma"/>
            </a:endParaRPr>
          </a:p>
          <a:p>
            <a:pPr marL="344160" indent="-343800">
              <a:lnSpc>
                <a:spcPct val="120000"/>
              </a:lnSpc>
              <a:spcBef>
                <a:spcPts val="1599"/>
              </a:spcBef>
              <a:buSzPct val="100000"/>
              <a:buBlip>
                <a:blip r:embed="rId4"/>
              </a:buBlip>
            </a:pPr>
            <a:r>
              <a:rPr b="1" lang="fr-FR" sz="1600" spc="-1" strike="noStrike">
                <a:solidFill>
                  <a:srgbClr val="000000"/>
                </a:solidFill>
                <a:latin typeface="Tahoma"/>
                <a:ea typeface="Tahoma"/>
              </a:rPr>
              <a:t>Pas de service nouveau créé – Déplacement d’un service (1 service de milieu de journée déplacé en horaire de nuit ) - Sans compensation</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Symbol"/>
              <a:buChar char="Þ"/>
            </a:pPr>
            <a:r>
              <a:rPr b="0" lang="fr-FR" sz="1400" spc="-1" strike="noStrike">
                <a:solidFill>
                  <a:srgbClr val="7f9b9b"/>
                </a:solidFill>
                <a:latin typeface="Tahoma"/>
                <a:ea typeface="Tahoma"/>
              </a:rPr>
              <a:t>2 DSP avec créneaux horaires différents et capacités adaptées aux horaires</a:t>
            </a:r>
            <a:endParaRPr b="0" lang="fr-FR" sz="14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Théoriquement possible, mais dispositif sans exemple pratique</a:t>
            </a:r>
            <a:endParaRPr b="0" lang="fr-FR" sz="1600" spc="-1" strike="noStrike">
              <a:solidFill>
                <a:srgbClr val="000000"/>
              </a:solidFill>
              <a:latin typeface="Tahoma"/>
            </a:endParaRPr>
          </a:p>
          <a:p>
            <a:pPr marL="344160" indent="-343800">
              <a:lnSpc>
                <a:spcPct val="120000"/>
              </a:lnSpc>
              <a:spcBef>
                <a:spcPts val="1599"/>
              </a:spcBef>
              <a:buSzPct val="100000"/>
              <a:buBlip>
                <a:blip r:embed="rId5"/>
              </a:buBlip>
            </a:pPr>
            <a:r>
              <a:rPr b="1" lang="fr-FR" sz="1600" spc="-1" strike="noStrike">
                <a:solidFill>
                  <a:srgbClr val="000000"/>
                </a:solidFill>
                <a:latin typeface="Tahoma"/>
                <a:ea typeface="Tahoma"/>
              </a:rPr>
              <a:t>Ajout d’un créneau en horaire de nuit (ou +) au schéma de service actuel</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Symbol"/>
              <a:buChar char="Þ"/>
            </a:pPr>
            <a:r>
              <a:rPr b="0" lang="fr-FR" sz="1400" spc="-1" strike="noStrike">
                <a:solidFill>
                  <a:srgbClr val="7f9b9b"/>
                </a:solidFill>
                <a:latin typeface="Tahoma"/>
                <a:ea typeface="Tahoma"/>
              </a:rPr>
              <a:t>OSP pour le schéma actuel (sans compensation)</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Symbol"/>
              <a:buChar char="Þ"/>
            </a:pPr>
            <a:r>
              <a:rPr b="0" lang="fr-FR" sz="1400" spc="-1" strike="noStrike">
                <a:solidFill>
                  <a:srgbClr val="7f9b9b"/>
                </a:solidFill>
                <a:latin typeface="Tahoma"/>
                <a:ea typeface="Tahoma"/>
              </a:rPr>
              <a:t>DSP pour le créneau horaire ajouté (avec compensation)</a:t>
            </a:r>
            <a:endParaRPr b="0" lang="fr-FR" sz="14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Solution la plus souple, dispositif déjà mis en œuvre</a:t>
            </a:r>
            <a:endParaRPr b="0" lang="fr-FR" sz="16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PROPOSITION Evolutions / Besoins</a:t>
            </a:r>
            <a:endParaRPr b="0" lang="fr-FR" sz="2400" spc="-1" strike="noStrike">
              <a:solidFill>
                <a:srgbClr val="000000"/>
              </a:solidFill>
              <a:latin typeface="Tahoma"/>
            </a:endParaRPr>
          </a:p>
        </p:txBody>
      </p:sp>
      <p:sp>
        <p:nvSpPr>
          <p:cNvPr id="273"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LA DESIRADE</a:t>
            </a:r>
            <a:endParaRPr b="1" lang="fr-FR" sz="2160" spc="-1" strike="noStrike">
              <a:solidFill>
                <a:srgbClr val="000000"/>
              </a:solidFill>
              <a:latin typeface="Tahoma"/>
            </a:endParaRPr>
          </a:p>
        </p:txBody>
      </p:sp>
      <p:sp>
        <p:nvSpPr>
          <p:cNvPr id="274"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75"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76"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60CA1500-8915-49AF-8F92-AA97F7AEF4E5}" type="slidenum">
              <a:rPr b="0" lang="fr-FR" sz="900" spc="-1" strike="noStrike">
                <a:solidFill>
                  <a:srgbClr val="7f9b9b"/>
                </a:solidFill>
                <a:latin typeface="Tahoma"/>
                <a:ea typeface="Tahoma"/>
              </a:rPr>
              <a:t>17</a:t>
            </a:fld>
            <a:endParaRPr b="0" lang="fr-FR" sz="900" spc="-1" strike="noStrike">
              <a:latin typeface="Times New Roman"/>
            </a:endParaRPr>
          </a:p>
        </p:txBody>
      </p:sp>
      <p:sp>
        <p:nvSpPr>
          <p:cNvPr id="277" name="TextShape 6"/>
          <p:cNvSpPr txBox="1"/>
          <p:nvPr/>
        </p:nvSpPr>
        <p:spPr>
          <a:xfrm>
            <a:off x="574560" y="1352520"/>
            <a:ext cx="4487400" cy="1010520"/>
          </a:xfrm>
          <a:prstGeom prst="rect">
            <a:avLst/>
          </a:prstGeom>
          <a:solidFill>
            <a:srgbClr val="009b9f"/>
          </a:solidFill>
          <a:ln w="0">
            <a:solidFill>
              <a:srgbClr val="000000"/>
            </a:solidFill>
          </a:ln>
        </p:spPr>
        <p:txBody>
          <a:bodyPr lIns="102240" rIns="102240" tIns="51120" bIns="51120">
            <a:normAutofit fontScale="51000"/>
          </a:bodyPr>
          <a:p>
            <a:pPr>
              <a:lnSpc>
                <a:spcPct val="120000"/>
              </a:lnSpc>
              <a:spcBef>
                <a:spcPts val="281"/>
              </a:spcBef>
              <a:tabLst>
                <a:tab algn="l" pos="0"/>
              </a:tabLst>
            </a:pPr>
            <a:r>
              <a:rPr b="1" lang="fr-FR" sz="1400" spc="-1" strike="noStrike">
                <a:solidFill>
                  <a:srgbClr val="ffffff"/>
                </a:solidFill>
                <a:latin typeface="Tahoma"/>
                <a:ea typeface="Tahoma"/>
              </a:rPr>
              <a:t>Enjeux – besoins exprimés :</a:t>
            </a:r>
            <a:endParaRPr b="1" lang="fr-FR" sz="1400" spc="-1" strike="noStrike">
              <a:solidFill>
                <a:srgbClr val="000000"/>
              </a:solidFill>
              <a:latin typeface="Tahoma"/>
            </a:endParaRPr>
          </a:p>
          <a:p>
            <a:pPr marL="343080" indent="-342720">
              <a:lnSpc>
                <a:spcPct val="120000"/>
              </a:lnSpc>
              <a:spcBef>
                <a:spcPts val="281"/>
              </a:spcBef>
              <a:buSzPct val="100000"/>
              <a:buBlip>
                <a:blip r:embed="rId2"/>
              </a:buBlip>
              <a:tabLst>
                <a:tab algn="l" pos="0"/>
              </a:tabLst>
            </a:pPr>
            <a:r>
              <a:rPr b="1" lang="fr-FR" sz="1400" spc="-1" strike="noStrike">
                <a:solidFill>
                  <a:srgbClr val="ffffff"/>
                </a:solidFill>
                <a:latin typeface="Tahoma"/>
                <a:ea typeface="Tahoma"/>
              </a:rPr>
              <a:t>Etoffer l’offre de services en milieu de journée</a:t>
            </a:r>
            <a:endParaRPr b="1" lang="fr-FR" sz="1400" spc="-1" strike="noStrike">
              <a:solidFill>
                <a:srgbClr val="000000"/>
              </a:solidFill>
              <a:latin typeface="Tahoma"/>
            </a:endParaRPr>
          </a:p>
          <a:p>
            <a:pPr marL="343080" indent="-342720">
              <a:lnSpc>
                <a:spcPct val="120000"/>
              </a:lnSpc>
              <a:spcBef>
                <a:spcPts val="281"/>
              </a:spcBef>
              <a:buSzPct val="100000"/>
              <a:buBlip>
                <a:blip r:embed="rId3"/>
              </a:buBlip>
              <a:tabLst>
                <a:tab algn="l" pos="0"/>
              </a:tabLst>
            </a:pPr>
            <a:r>
              <a:rPr b="1" lang="fr-FR" sz="1400" spc="-1" strike="noStrike">
                <a:solidFill>
                  <a:srgbClr val="ffffff"/>
                </a:solidFill>
                <a:latin typeface="Tahoma"/>
                <a:ea typeface="Tahoma"/>
              </a:rPr>
              <a:t>Renforcer la régularité des services</a:t>
            </a:r>
            <a:endParaRPr b="1" lang="fr-FR" sz="1400" spc="-1" strike="noStrike">
              <a:solidFill>
                <a:srgbClr val="000000"/>
              </a:solidFill>
              <a:latin typeface="Tahoma"/>
            </a:endParaRPr>
          </a:p>
          <a:p>
            <a:pPr marL="343080" indent="-342720">
              <a:lnSpc>
                <a:spcPct val="120000"/>
              </a:lnSpc>
              <a:spcBef>
                <a:spcPts val="281"/>
              </a:spcBef>
              <a:buSzPct val="100000"/>
              <a:buBlip>
                <a:blip r:embed="rId4"/>
              </a:buBlip>
              <a:tabLst>
                <a:tab algn="l" pos="0"/>
              </a:tabLst>
            </a:pPr>
            <a:r>
              <a:rPr b="1" lang="fr-FR" sz="1400" spc="-1" strike="noStrike">
                <a:solidFill>
                  <a:srgbClr val="ffffff"/>
                </a:solidFill>
                <a:latin typeface="Tahoma"/>
                <a:ea typeface="Tahoma"/>
              </a:rPr>
              <a:t>Valoriser la destination</a:t>
            </a:r>
            <a:endParaRPr b="1" lang="fr-FR" sz="1400" spc="-1" strike="noStrike">
              <a:solidFill>
                <a:srgbClr val="000000"/>
              </a:solidFill>
              <a:latin typeface="Tahoma"/>
            </a:endParaRPr>
          </a:p>
          <a:p>
            <a:pPr>
              <a:lnSpc>
                <a:spcPct val="120000"/>
              </a:lnSpc>
              <a:spcBef>
                <a:spcPts val="281"/>
              </a:spcBef>
              <a:tabLst>
                <a:tab algn="l" pos="0"/>
              </a:tabLst>
            </a:pPr>
            <a:endParaRPr b="1" lang="fr-FR" sz="1400" spc="-1" strike="noStrike">
              <a:solidFill>
                <a:srgbClr val="000000"/>
              </a:solidFill>
              <a:latin typeface="Tahoma"/>
            </a:endParaRPr>
          </a:p>
        </p:txBody>
      </p:sp>
      <p:sp>
        <p:nvSpPr>
          <p:cNvPr id="278" name="CustomShape 7"/>
          <p:cNvSpPr/>
          <p:nvPr/>
        </p:nvSpPr>
        <p:spPr>
          <a:xfrm>
            <a:off x="480240" y="2524320"/>
            <a:ext cx="9065520" cy="4362840"/>
          </a:xfrm>
          <a:prstGeom prst="rect">
            <a:avLst/>
          </a:prstGeom>
          <a:noFill/>
          <a:ln w="0">
            <a:noFill/>
          </a:ln>
        </p:spPr>
        <p:style>
          <a:lnRef idx="0"/>
          <a:fillRef idx="0"/>
          <a:effectRef idx="0"/>
          <a:fontRef idx="minor"/>
        </p:style>
        <p:txBody>
          <a:bodyPr lIns="102240" rIns="102240" tIns="51120" bIns="51120">
            <a:noAutofit/>
          </a:bodyPr>
          <a:p>
            <a:pPr marL="343080" indent="-342720">
              <a:lnSpc>
                <a:spcPct val="120000"/>
              </a:lnSpc>
              <a:spcBef>
                <a:spcPts val="601"/>
              </a:spcBef>
              <a:spcAft>
                <a:spcPts val="1199"/>
              </a:spcAft>
              <a:buSzPct val="100000"/>
              <a:buBlip>
                <a:blip r:embed="rId5"/>
              </a:buBlip>
            </a:pPr>
            <a:r>
              <a:rPr b="0" lang="fr-FR" sz="1600" spc="-1" strike="noStrike">
                <a:solidFill>
                  <a:srgbClr val="000000"/>
                </a:solidFill>
                <a:latin typeface="Tahoma"/>
                <a:ea typeface="Tahoma"/>
              </a:rPr>
              <a:t>Pour les besoins courants des habitants et des professionnels, l’organisation actuelle ne permet pas des déplacements à la demi-journée, vers La Désirade ou vers St-François.</a:t>
            </a:r>
            <a:br/>
            <a:r>
              <a:rPr b="0" lang="fr-FR" sz="1600" spc="-1" strike="noStrike">
                <a:solidFill>
                  <a:srgbClr val="000000"/>
                </a:solidFill>
                <a:latin typeface="Wingdings"/>
                <a:ea typeface="Tahoma"/>
              </a:rPr>
              <a:t></a:t>
            </a:r>
            <a:r>
              <a:rPr b="0" lang="fr-FR" sz="1600" spc="-1" strike="noStrike">
                <a:solidFill>
                  <a:srgbClr val="000000"/>
                </a:solidFill>
                <a:latin typeface="Tahoma"/>
                <a:ea typeface="Tahoma"/>
              </a:rPr>
              <a:t> </a:t>
            </a:r>
            <a:r>
              <a:rPr b="1" i="1" lang="fr-FR" sz="1600" spc="-1" strike="noStrike">
                <a:solidFill>
                  <a:srgbClr val="000000"/>
                </a:solidFill>
                <a:latin typeface="Tahoma"/>
                <a:ea typeface="Tahoma"/>
              </a:rPr>
              <a:t>Proposition d’un ajout d’une rotation quotidienne « milieu de journée » (période 12h-14h) a priori toute l’année.</a:t>
            </a:r>
            <a:endParaRPr b="0" lang="fr-FR" sz="1600" spc="-1" strike="noStrike">
              <a:latin typeface="Arial"/>
            </a:endParaRPr>
          </a:p>
          <a:p>
            <a:pPr marL="343080" indent="-342720">
              <a:lnSpc>
                <a:spcPct val="120000"/>
              </a:lnSpc>
              <a:spcBef>
                <a:spcPts val="601"/>
              </a:spcBef>
              <a:spcAft>
                <a:spcPts val="1199"/>
              </a:spcAft>
              <a:buSzPct val="100000"/>
              <a:buBlip>
                <a:blip r:embed="rId6"/>
              </a:buBlip>
            </a:pPr>
            <a:r>
              <a:rPr b="0" lang="fr-FR" sz="1600" spc="-1" strike="noStrike">
                <a:solidFill>
                  <a:srgbClr val="000000"/>
                </a:solidFill>
                <a:latin typeface="Tahoma"/>
                <a:ea typeface="Tahoma"/>
              </a:rPr>
              <a:t>Par le passé, les activités et les habitants de l’île ont souffert de nombreuses interruptions de services liées notamment à une situation de concurrence improductive entre opérateurs du fait d’un marché restreint ou à l’absence de navires de substitution en cas d’avaries ou d’opération de maintenance. Le problème semble résolu aujourd’hui avec 3 navires disponibles.</a:t>
            </a:r>
            <a:br/>
            <a:r>
              <a:rPr b="0" lang="fr-FR" sz="1600" spc="-1" strike="noStrike">
                <a:solidFill>
                  <a:srgbClr val="000000"/>
                </a:solidFill>
                <a:latin typeface="Wingdings"/>
                <a:ea typeface="Tahoma"/>
              </a:rPr>
              <a:t></a:t>
            </a:r>
            <a:r>
              <a:rPr b="0" lang="fr-FR" sz="1600" spc="-1" strike="noStrike">
                <a:solidFill>
                  <a:srgbClr val="000000"/>
                </a:solidFill>
                <a:latin typeface="Tahoma"/>
                <a:ea typeface="Tahoma"/>
              </a:rPr>
              <a:t> </a:t>
            </a:r>
            <a:r>
              <a:rPr b="1" i="1" lang="fr-FR" sz="1600" spc="-1" strike="noStrike">
                <a:solidFill>
                  <a:srgbClr val="000000"/>
                </a:solidFill>
                <a:latin typeface="Tahoma"/>
                <a:ea typeface="Tahoma"/>
              </a:rPr>
              <a:t>Question traitée dans le cadre des outils juridiques à mettre en place</a:t>
            </a:r>
            <a:endParaRPr b="0" lang="fr-FR" sz="1600" spc="-1" strike="noStrike">
              <a:latin typeface="Arial"/>
            </a:endParaRPr>
          </a:p>
          <a:p>
            <a:pPr marL="343080" indent="-342720">
              <a:lnSpc>
                <a:spcPct val="120000"/>
              </a:lnSpc>
              <a:spcBef>
                <a:spcPts val="601"/>
              </a:spcBef>
              <a:spcAft>
                <a:spcPts val="1199"/>
              </a:spcAft>
              <a:buSzPct val="100000"/>
              <a:buBlip>
                <a:blip r:embed="rId7"/>
              </a:buBlip>
            </a:pPr>
            <a:r>
              <a:rPr b="0" lang="fr-FR" sz="1600" spc="-1" strike="noStrike">
                <a:solidFill>
                  <a:srgbClr val="000000"/>
                </a:solidFill>
                <a:latin typeface="Tahoma"/>
                <a:ea typeface="Tahoma"/>
              </a:rPr>
              <a:t>Les acteurs locaux souhaiteraient pouvoir également tirer partie de l’attractivité de « Petite-Terre » appartenant à la commune de La Désirade.</a:t>
            </a:r>
            <a:br/>
            <a:r>
              <a:rPr b="0" lang="fr-FR" sz="1600" spc="-1" strike="noStrike">
                <a:solidFill>
                  <a:srgbClr val="000000"/>
                </a:solidFill>
                <a:latin typeface="Wingdings"/>
                <a:ea typeface="Tahoma"/>
              </a:rPr>
              <a:t></a:t>
            </a:r>
            <a:r>
              <a:rPr b="0" lang="fr-FR" sz="1600" spc="-1" strike="noStrike">
                <a:solidFill>
                  <a:srgbClr val="000000"/>
                </a:solidFill>
                <a:latin typeface="Tahoma"/>
                <a:ea typeface="Tahoma"/>
              </a:rPr>
              <a:t> </a:t>
            </a:r>
            <a:r>
              <a:rPr b="1" i="1" lang="fr-FR" sz="1600" spc="-1" strike="noStrike">
                <a:solidFill>
                  <a:srgbClr val="000000"/>
                </a:solidFill>
                <a:latin typeface="Tahoma"/>
                <a:ea typeface="Tahoma"/>
              </a:rPr>
              <a:t>Souci légitime à aborder dans le cadre de projets de développement touristique en relation avec les instances régionales d’appui</a:t>
            </a:r>
            <a:endParaRPr b="0" lang="fr-FR" sz="1600" spc="-1" strike="noStrike">
              <a:latin typeface="Arial"/>
            </a:endParaRPr>
          </a:p>
          <a:p>
            <a:pPr>
              <a:lnSpc>
                <a:spcPct val="120000"/>
              </a:lnSpc>
              <a:spcBef>
                <a:spcPts val="601"/>
              </a:spcBef>
              <a:spcAft>
                <a:spcPts val="1199"/>
              </a:spcAf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Estimation trafics pax</a:t>
            </a:r>
            <a:endParaRPr b="0" lang="fr-FR" sz="2400" spc="-1" strike="noStrike">
              <a:solidFill>
                <a:srgbClr val="000000"/>
              </a:solidFill>
              <a:latin typeface="Tahoma"/>
            </a:endParaRPr>
          </a:p>
        </p:txBody>
      </p:sp>
      <p:sp>
        <p:nvSpPr>
          <p:cNvPr id="280"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LA DESIRADE</a:t>
            </a:r>
            <a:endParaRPr b="1" lang="fr-FR" sz="2160" spc="-1" strike="noStrike">
              <a:solidFill>
                <a:srgbClr val="000000"/>
              </a:solidFill>
              <a:latin typeface="Tahoma"/>
            </a:endParaRPr>
          </a:p>
        </p:txBody>
      </p:sp>
      <p:sp>
        <p:nvSpPr>
          <p:cNvPr id="281" name="TextShape 3"/>
          <p:cNvSpPr txBox="1"/>
          <p:nvPr/>
        </p:nvSpPr>
        <p:spPr>
          <a:xfrm>
            <a:off x="2882880" y="685980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82" name="TextShape 4"/>
          <p:cNvSpPr txBox="1"/>
          <p:nvPr/>
        </p:nvSpPr>
        <p:spPr>
          <a:xfrm>
            <a:off x="480240" y="685980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83" name="TextShape 5"/>
          <p:cNvSpPr txBox="1"/>
          <p:nvPr/>
        </p:nvSpPr>
        <p:spPr>
          <a:xfrm>
            <a:off x="6630480" y="6859800"/>
            <a:ext cx="2161440" cy="143640"/>
          </a:xfrm>
          <a:prstGeom prst="rect">
            <a:avLst/>
          </a:prstGeom>
          <a:noFill/>
          <a:ln w="0">
            <a:noFill/>
          </a:ln>
        </p:spPr>
        <p:txBody>
          <a:bodyPr anchor="ctr">
            <a:noAutofit/>
          </a:bodyPr>
          <a:p>
            <a:pPr algn="r">
              <a:lnSpc>
                <a:spcPct val="100000"/>
              </a:lnSpc>
            </a:pPr>
            <a:fld id="{8A25A083-338C-4834-9E04-0EB3BB899226}" type="slidenum">
              <a:rPr b="0" lang="fr-FR" sz="900" spc="-1" strike="noStrike">
                <a:solidFill>
                  <a:srgbClr val="7f9b9b"/>
                </a:solidFill>
                <a:latin typeface="Tahoma"/>
                <a:ea typeface="Tahoma"/>
              </a:rPr>
              <a:t>18</a:t>
            </a:fld>
            <a:endParaRPr b="0" lang="fr-FR" sz="900" spc="-1" strike="noStrike">
              <a:latin typeface="Times New Roman"/>
            </a:endParaRPr>
          </a:p>
        </p:txBody>
      </p:sp>
      <p:sp>
        <p:nvSpPr>
          <p:cNvPr id="284" name="CustomShape 6"/>
          <p:cNvSpPr/>
          <p:nvPr/>
        </p:nvSpPr>
        <p:spPr>
          <a:xfrm>
            <a:off x="249480" y="4723560"/>
            <a:ext cx="5094000" cy="8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400" spc="-1" strike="noStrike" u="sng">
                <a:solidFill>
                  <a:srgbClr val="000000"/>
                </a:solidFill>
                <a:uFillTx/>
                <a:latin typeface="Tahoma"/>
                <a:ea typeface="Tahoma"/>
              </a:rPr>
              <a:t>Estimation Fréquentation 2024 </a:t>
            </a:r>
            <a:r>
              <a:rPr b="0" lang="fr-FR" sz="1400" spc="-1" strike="noStrike">
                <a:solidFill>
                  <a:srgbClr val="000000"/>
                </a:solidFill>
                <a:latin typeface="Tahoma"/>
                <a:ea typeface="Tahoma"/>
              </a:rPr>
              <a:t>: </a:t>
            </a:r>
            <a:r>
              <a:rPr b="1" lang="fr-FR" sz="1400" spc="-1" strike="noStrike">
                <a:solidFill>
                  <a:srgbClr val="000000"/>
                </a:solidFill>
                <a:latin typeface="Tahoma"/>
                <a:ea typeface="Tahoma"/>
              </a:rPr>
              <a:t>situation « PROJET »</a:t>
            </a:r>
            <a:br/>
            <a:r>
              <a:rPr b="1" lang="fr-FR" sz="1400" spc="-1" strike="noStrike">
                <a:solidFill>
                  <a:srgbClr val="000000"/>
                </a:solidFill>
                <a:latin typeface="Tahoma"/>
                <a:ea typeface="Tahoma"/>
              </a:rPr>
              <a:t>Avec 1 nouvelle rotation hebdo. « Milieu de journée »</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200" spc="-1" strike="noStrike">
                <a:solidFill>
                  <a:srgbClr val="000000"/>
                </a:solidFill>
                <a:latin typeface="Tahoma"/>
                <a:ea typeface="Tahoma"/>
              </a:rPr>
              <a:t>Hypothèse 320 jours navigation (interruptions services : 12%)</a:t>
            </a:r>
            <a:endParaRPr b="0" lang="fr-FR" sz="1200" spc="-1" strike="noStrike">
              <a:latin typeface="Arial"/>
            </a:endParaRPr>
          </a:p>
        </p:txBody>
      </p:sp>
      <p:sp>
        <p:nvSpPr>
          <p:cNvPr id="285" name="Line 7"/>
          <p:cNvSpPr/>
          <p:nvPr/>
        </p:nvSpPr>
        <p:spPr>
          <a:xfrm>
            <a:off x="367920" y="4379040"/>
            <a:ext cx="8658000" cy="360"/>
          </a:xfrm>
          <a:prstGeom prst="line">
            <a:avLst/>
          </a:prstGeom>
          <a:ln>
            <a:solidFill>
              <a:srgbClr val="c00000"/>
            </a:solidFill>
            <a:round/>
          </a:ln>
        </p:spPr>
        <p:style>
          <a:lnRef idx="2">
            <a:schemeClr val="accent1"/>
          </a:lnRef>
          <a:fillRef idx="0">
            <a:schemeClr val="accent1"/>
          </a:fillRef>
          <a:effectRef idx="1">
            <a:schemeClr val="accent1"/>
          </a:effectRef>
          <a:fontRef idx="minor"/>
        </p:style>
      </p:sp>
      <p:pic>
        <p:nvPicPr>
          <p:cNvPr id="286" name="Picture 2" descr=""/>
          <p:cNvPicPr/>
          <p:nvPr/>
        </p:nvPicPr>
        <p:blipFill>
          <a:blip r:embed="rId2"/>
          <a:stretch/>
        </p:blipFill>
        <p:spPr>
          <a:xfrm>
            <a:off x="0" y="1347840"/>
            <a:ext cx="9621000" cy="390240"/>
          </a:xfrm>
          <a:prstGeom prst="rect">
            <a:avLst/>
          </a:prstGeom>
          <a:ln w="0">
            <a:noFill/>
          </a:ln>
        </p:spPr>
      </p:pic>
      <p:pic>
        <p:nvPicPr>
          <p:cNvPr id="287" name="Picture 3" descr=""/>
          <p:cNvPicPr/>
          <p:nvPr/>
        </p:nvPicPr>
        <p:blipFill>
          <a:blip r:embed="rId3"/>
          <a:stretch/>
        </p:blipFill>
        <p:spPr>
          <a:xfrm>
            <a:off x="5700240" y="1850760"/>
            <a:ext cx="3905640" cy="2347560"/>
          </a:xfrm>
          <a:prstGeom prst="rect">
            <a:avLst/>
          </a:prstGeom>
          <a:ln w="0">
            <a:noFill/>
          </a:ln>
        </p:spPr>
      </p:pic>
      <p:pic>
        <p:nvPicPr>
          <p:cNvPr id="288" name="Picture 6" descr=""/>
          <p:cNvPicPr/>
          <p:nvPr/>
        </p:nvPicPr>
        <p:blipFill>
          <a:blip r:embed="rId4"/>
          <a:stretch/>
        </p:blipFill>
        <p:spPr>
          <a:xfrm>
            <a:off x="368280" y="3153960"/>
            <a:ext cx="4975560" cy="941760"/>
          </a:xfrm>
          <a:prstGeom prst="rect">
            <a:avLst/>
          </a:prstGeom>
          <a:ln w="0">
            <a:noFill/>
          </a:ln>
        </p:spPr>
      </p:pic>
      <p:pic>
        <p:nvPicPr>
          <p:cNvPr id="289" name="Picture 2" descr=""/>
          <p:cNvPicPr/>
          <p:nvPr/>
        </p:nvPicPr>
        <p:blipFill>
          <a:blip r:embed="rId5"/>
          <a:stretch/>
        </p:blipFill>
        <p:spPr>
          <a:xfrm>
            <a:off x="5634360" y="4557240"/>
            <a:ext cx="3915000" cy="1475640"/>
          </a:xfrm>
          <a:prstGeom prst="rect">
            <a:avLst/>
          </a:prstGeom>
          <a:ln w="0">
            <a:noFill/>
          </a:ln>
        </p:spPr>
      </p:pic>
      <p:pic>
        <p:nvPicPr>
          <p:cNvPr id="290" name="Picture 4" descr=""/>
          <p:cNvPicPr/>
          <p:nvPr/>
        </p:nvPicPr>
        <p:blipFill>
          <a:blip r:embed="rId6"/>
          <a:stretch/>
        </p:blipFill>
        <p:spPr>
          <a:xfrm>
            <a:off x="368280" y="6156720"/>
            <a:ext cx="8407440" cy="836280"/>
          </a:xfrm>
          <a:prstGeom prst="rect">
            <a:avLst/>
          </a:prstGeom>
          <a:ln w="0">
            <a:noFill/>
          </a:ln>
        </p:spPr>
      </p:pic>
      <p:pic>
        <p:nvPicPr>
          <p:cNvPr id="291" name="Picture 3" descr=""/>
          <p:cNvPicPr/>
          <p:nvPr/>
        </p:nvPicPr>
        <p:blipFill>
          <a:blip r:embed="rId7"/>
          <a:stretch/>
        </p:blipFill>
        <p:spPr>
          <a:xfrm>
            <a:off x="2480400" y="2012760"/>
            <a:ext cx="2647440" cy="9712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Les schémas juridiques possibles</a:t>
            </a:r>
            <a:endParaRPr b="0" lang="fr-FR" sz="2520" spc="-1" strike="noStrike">
              <a:solidFill>
                <a:srgbClr val="000000"/>
              </a:solidFill>
              <a:latin typeface="Tahoma"/>
            </a:endParaRPr>
          </a:p>
        </p:txBody>
      </p:sp>
      <p:sp>
        <p:nvSpPr>
          <p:cNvPr id="293"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SCHEMA LA DESIRADE – 2 options possibles</a:t>
            </a:r>
            <a:endParaRPr b="1" lang="fr-FR" sz="2150" spc="-1" strike="noStrike">
              <a:solidFill>
                <a:srgbClr val="000000"/>
              </a:solidFill>
              <a:latin typeface="Tahoma"/>
            </a:endParaRPr>
          </a:p>
        </p:txBody>
      </p:sp>
      <p:sp>
        <p:nvSpPr>
          <p:cNvPr id="294"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95"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96"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75DC0C1F-BA78-4B74-A1CA-E37F29DC7F86}" type="slidenum">
              <a:rPr b="0" lang="fr-FR" sz="900" spc="-1" strike="noStrike">
                <a:solidFill>
                  <a:srgbClr val="7f9b9b"/>
                </a:solidFill>
                <a:latin typeface="Tahoma"/>
                <a:ea typeface="Tahoma"/>
              </a:rPr>
              <a:t>19</a:t>
            </a:fld>
            <a:endParaRPr b="0" lang="fr-FR" sz="900" spc="-1" strike="noStrike">
              <a:latin typeface="Times New Roman"/>
            </a:endParaRPr>
          </a:p>
        </p:txBody>
      </p:sp>
      <p:sp>
        <p:nvSpPr>
          <p:cNvPr id="297" name="TextShape 6"/>
          <p:cNvSpPr txBox="1"/>
          <p:nvPr/>
        </p:nvSpPr>
        <p:spPr>
          <a:xfrm>
            <a:off x="510480" y="1923480"/>
            <a:ext cx="8646480" cy="3482640"/>
          </a:xfrm>
          <a:prstGeom prst="rect">
            <a:avLst/>
          </a:prstGeom>
          <a:noFill/>
          <a:ln w="0">
            <a:noFill/>
          </a:ln>
        </p:spPr>
        <p:txBody>
          <a:bodyPr lIns="102240" rIns="102240" tIns="51120" bIns="51120">
            <a:normAutofit/>
          </a:bodyPr>
          <a:p>
            <a:pPr marL="344160" indent="-343800">
              <a:lnSpc>
                <a:spcPct val="120000"/>
              </a:lnSpc>
              <a:spcBef>
                <a:spcPts val="320"/>
              </a:spcBef>
              <a:buSzPct val="100000"/>
              <a:buBlip>
                <a:blip r:embed="rId2"/>
              </a:buBlip>
            </a:pPr>
            <a:r>
              <a:rPr b="1" lang="fr-FR" sz="1600" spc="-1" strike="noStrike">
                <a:solidFill>
                  <a:srgbClr val="000000"/>
                </a:solidFill>
                <a:latin typeface="Tahoma"/>
              </a:rPr>
              <a:t>Dispositif d’OSP seulement</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En imposant à tout nouvel arrivant d’assurer la totalité des créneaux horaires imposés </a:t>
            </a:r>
            <a:br/>
            <a:r>
              <a:rPr b="0" lang="fr-FR" sz="1400" spc="-1" strike="noStrike">
                <a:solidFill>
                  <a:srgbClr val="7f9b9b"/>
                </a:solidFill>
                <a:latin typeface="Tahoma"/>
              </a:rPr>
              <a:t>(au minimum, 3 AR par jour)</a:t>
            </a:r>
            <a:endParaRPr b="0"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a:p>
            <a:pPr marL="344520" indent="-344160">
              <a:lnSpc>
                <a:spcPct val="120000"/>
              </a:lnSpc>
              <a:spcBef>
                <a:spcPts val="320"/>
              </a:spcBef>
              <a:buSzPct val="100000"/>
              <a:buBlip>
                <a:blip r:embed="rId3"/>
              </a:buBlip>
              <a:tabLst>
                <a:tab algn="l" pos="0"/>
              </a:tabLst>
            </a:pPr>
            <a:r>
              <a:rPr b="1" lang="fr-FR" sz="1600" spc="-1" strike="noStrike">
                <a:solidFill>
                  <a:srgbClr val="000000"/>
                </a:solidFill>
                <a:latin typeface="Tahoma"/>
                <a:ea typeface="Tahoma"/>
              </a:rPr>
              <a:t>Mise en place d’une DSP pour l’ensemble du service</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tabLst>
                <a:tab algn="l" pos="0"/>
              </a:tabLst>
            </a:pPr>
            <a:r>
              <a:rPr b="0" lang="fr-FR" sz="1400" spc="-1" strike="noStrike">
                <a:solidFill>
                  <a:srgbClr val="7f9b9b"/>
                </a:solidFill>
                <a:latin typeface="Tahoma"/>
                <a:ea typeface="Tahoma"/>
              </a:rPr>
              <a:t>En imposant au futur opérateur (qui peut bien entendu être l’opérateur actuel) d’assurer la totalité des créneaux horaires imposé (au minimum, 3 AR par jour)</a:t>
            </a:r>
            <a:endParaRPr b="0" lang="fr-FR" sz="1400" spc="-1" strike="noStrike">
              <a:solidFill>
                <a:srgbClr val="000000"/>
              </a:solidFill>
              <a:latin typeface="Tahoma"/>
            </a:endParaRPr>
          </a:p>
          <a:p>
            <a:pPr lvl="1" marL="767880" indent="-307800">
              <a:lnSpc>
                <a:spcPct val="120000"/>
              </a:lnSpc>
              <a:spcBef>
                <a:spcPts val="283"/>
              </a:spcBef>
              <a:buClr>
                <a:srgbClr val="7f9b9b"/>
              </a:buClr>
              <a:buFont typeface="Arial"/>
              <a:buChar char="•"/>
              <a:tabLst>
                <a:tab algn="l" pos="0"/>
              </a:tabLst>
            </a:pPr>
            <a:r>
              <a:rPr b="0" lang="fr-FR" sz="1420" spc="-1" strike="noStrike">
                <a:solidFill>
                  <a:srgbClr val="7f9b9b"/>
                </a:solidFill>
                <a:latin typeface="Tahoma"/>
                <a:ea typeface="Tahoma"/>
              </a:rPr>
              <a:t>En imposant également d’autres contraintes (régularité, anticipation des campagnes d’entretien-maintenance, nombre de navires…)</a:t>
            </a:r>
            <a:endParaRPr b="0" lang="fr-FR" sz="1420" spc="-1" strike="noStrike">
              <a:solidFill>
                <a:srgbClr val="000000"/>
              </a:solidFill>
              <a:latin typeface="Tahoma"/>
            </a:endParaRPr>
          </a:p>
          <a:p>
            <a:pPr marL="36360">
              <a:lnSpc>
                <a:spcPct val="120000"/>
              </a:lnSpc>
              <a:spcBef>
                <a:spcPts val="320"/>
              </a:spcBef>
              <a:tabLst>
                <a:tab algn="l" pos="0"/>
              </a:tabLst>
            </a:pPr>
            <a:endParaRPr b="1" lang="fr-FR" sz="142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480240" y="449280"/>
            <a:ext cx="8988120" cy="645840"/>
          </a:xfrm>
          <a:prstGeom prst="rect">
            <a:avLst/>
          </a:prstGeom>
          <a:noFill/>
          <a:ln w="0">
            <a:noFill/>
          </a:ln>
        </p:spPr>
        <p:txBody>
          <a:bodyPr lIns="102240" rIns="102240" tIns="51120" bIns="51120">
            <a:noAutofit/>
          </a:bodyPr>
          <a:p>
            <a:pPr>
              <a:lnSpc>
                <a:spcPct val="100000"/>
              </a:lnSpc>
              <a:tabLst>
                <a:tab algn="l" pos="0"/>
              </a:tabLst>
            </a:pPr>
            <a:r>
              <a:rPr b="1" lang="fr-FR" sz="3200" spc="-1" strike="noStrike" cap="all">
                <a:solidFill>
                  <a:srgbClr val="ffffff"/>
                </a:solidFill>
                <a:latin typeface="Tahoma"/>
              </a:rPr>
              <a:t>sommaire</a:t>
            </a:r>
            <a:endParaRPr b="0" lang="fr-FR" sz="3200" spc="-1" strike="noStrike">
              <a:solidFill>
                <a:srgbClr val="000000"/>
              </a:solidFill>
              <a:latin typeface="Tahoma"/>
            </a:endParaRPr>
          </a:p>
        </p:txBody>
      </p:sp>
      <p:graphicFrame>
        <p:nvGraphicFramePr>
          <p:cNvPr id="1" name="Diagram1"/>
          <p:cNvGraphicFramePr/>
          <p:nvPr>
            <p:extLst>
              <p:ext uri="{D42A27DB-BD31-4B8C-83A1-F6EECF244321}">
                <p14:modId xmlns:p14="http://schemas.microsoft.com/office/powerpoint/2010/main" val="1149607962"/>
              </p:ext>
            </p:extLst>
          </p:nvPr>
        </p:nvGraphicFramePr>
        <p:xfrm>
          <a:off x="1471680" y="1528560"/>
          <a:ext cx="7125480" cy="4943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PROPOSITION Evolutions / Besoins</a:t>
            </a:r>
            <a:endParaRPr b="0" lang="fr-FR" sz="2400" spc="-1" strike="noStrike">
              <a:solidFill>
                <a:srgbClr val="000000"/>
              </a:solidFill>
              <a:latin typeface="Tahoma"/>
            </a:endParaRPr>
          </a:p>
        </p:txBody>
      </p:sp>
      <p:sp>
        <p:nvSpPr>
          <p:cNvPr id="299"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LES SAINTES</a:t>
            </a:r>
            <a:endParaRPr b="1" lang="fr-FR" sz="2160" spc="-1" strike="noStrike">
              <a:solidFill>
                <a:srgbClr val="000000"/>
              </a:solidFill>
              <a:latin typeface="Tahoma"/>
            </a:endParaRPr>
          </a:p>
        </p:txBody>
      </p:sp>
      <p:sp>
        <p:nvSpPr>
          <p:cNvPr id="300"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01"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02"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243381A8-1743-450F-B3BC-8F0F24AF55B7}" type="slidenum">
              <a:rPr b="0" lang="fr-FR" sz="900" spc="-1" strike="noStrike">
                <a:solidFill>
                  <a:srgbClr val="7f9b9b"/>
                </a:solidFill>
                <a:latin typeface="Tahoma"/>
                <a:ea typeface="Tahoma"/>
              </a:rPr>
              <a:t>20</a:t>
            </a:fld>
            <a:endParaRPr b="0" lang="fr-FR" sz="900" spc="-1" strike="noStrike">
              <a:latin typeface="Times New Roman"/>
            </a:endParaRPr>
          </a:p>
        </p:txBody>
      </p:sp>
      <p:sp>
        <p:nvSpPr>
          <p:cNvPr id="303" name="CustomShape 6"/>
          <p:cNvSpPr/>
          <p:nvPr/>
        </p:nvSpPr>
        <p:spPr>
          <a:xfrm>
            <a:off x="540000" y="1319400"/>
            <a:ext cx="8870760" cy="5670720"/>
          </a:xfrm>
          <a:prstGeom prst="rect">
            <a:avLst/>
          </a:prstGeom>
          <a:noFill/>
          <a:ln w="0">
            <a:noFill/>
          </a:ln>
        </p:spPr>
        <p:style>
          <a:lnRef idx="0"/>
          <a:fillRef idx="0"/>
          <a:effectRef idx="0"/>
          <a:fontRef idx="minor"/>
        </p:style>
        <p:txBody>
          <a:bodyPr lIns="102240" rIns="102240" tIns="51120" bIns="51120">
            <a:noAutofit/>
          </a:bodyPr>
          <a:p>
            <a:pPr>
              <a:lnSpc>
                <a:spcPct val="120000"/>
              </a:lnSpc>
              <a:spcBef>
                <a:spcPts val="601"/>
              </a:spcBef>
              <a:spcAft>
                <a:spcPts val="601"/>
              </a:spcAft>
              <a:tabLst>
                <a:tab algn="l" pos="0"/>
              </a:tabLst>
            </a:pPr>
            <a:r>
              <a:rPr b="1" lang="en-US" sz="1550" spc="-1" strike="noStrike">
                <a:solidFill>
                  <a:srgbClr val="000000"/>
                </a:solidFill>
                <a:latin typeface="Tahoma"/>
                <a:ea typeface="Tahoma"/>
              </a:rPr>
              <a:t>Dessertes actuelles</a:t>
            </a:r>
            <a:endParaRPr b="0" lang="fr-FR" sz="1550" spc="-1" strike="noStrike">
              <a:latin typeface="Arial"/>
            </a:endParaRPr>
          </a:p>
          <a:p>
            <a:pPr>
              <a:lnSpc>
                <a:spcPct val="120000"/>
              </a:lnSpc>
              <a:spcBef>
                <a:spcPts val="601"/>
              </a:spcBef>
              <a:spcAft>
                <a:spcPts val="601"/>
              </a:spcAft>
              <a:tabLst>
                <a:tab algn="l" pos="0"/>
              </a:tabLst>
            </a:pPr>
            <a:r>
              <a:rPr b="0" lang="fr-FR" sz="1550" spc="-1" strike="noStrike">
                <a:solidFill>
                  <a:srgbClr val="000000"/>
                </a:solidFill>
                <a:latin typeface="Tahoma"/>
                <a:ea typeface="Tahoma"/>
              </a:rPr>
              <a:t>L'archipel des Saintes est principalement desservi par 3 liaisons régulières :</a:t>
            </a:r>
            <a:endParaRPr b="0" lang="fr-FR" sz="1550" spc="-1" strike="noStrike">
              <a:latin typeface="Arial"/>
            </a:endParaRPr>
          </a:p>
          <a:p>
            <a:pPr marL="344160" indent="-343800">
              <a:lnSpc>
                <a:spcPct val="120000"/>
              </a:lnSpc>
              <a:spcBef>
                <a:spcPts val="309"/>
              </a:spcBef>
              <a:buSzPct val="100000"/>
              <a:buBlip>
                <a:blip r:embed="rId2"/>
              </a:buBlip>
              <a:tabLst>
                <a:tab algn="l" pos="0"/>
              </a:tabLst>
            </a:pPr>
            <a:r>
              <a:rPr b="1" lang="fr-FR" sz="1550" spc="-1" strike="noStrike">
                <a:solidFill>
                  <a:srgbClr val="000000"/>
                </a:solidFill>
                <a:latin typeface="Tahoma"/>
                <a:ea typeface="Tahoma"/>
              </a:rPr>
              <a:t>Navette intercommunale interne à l'archipel saintois : </a:t>
            </a:r>
            <a:endParaRPr b="0" lang="fr-FR" sz="1550" spc="-1" strike="noStrike">
              <a:latin typeface="Arial"/>
            </a:endParaRPr>
          </a:p>
          <a:p>
            <a:pPr marL="459720">
              <a:lnSpc>
                <a:spcPct val="120000"/>
              </a:lnSpc>
              <a:spcBef>
                <a:spcPts val="309"/>
              </a:spcBef>
              <a:tabLst>
                <a:tab algn="l" pos="0"/>
              </a:tabLst>
            </a:pPr>
            <a:r>
              <a:rPr b="0" lang="fr-FR" sz="1550" spc="-1" strike="noStrike">
                <a:solidFill>
                  <a:srgbClr val="7f9b9b"/>
                </a:solidFill>
                <a:latin typeface="Tahoma"/>
                <a:ea typeface="Tahoma"/>
              </a:rPr>
              <a:t>Desserte entre les deux îles-communes, Terre-de-Haut et Terre-de-Bas interrompue du fait d'une défaillance de la compagnie VMB armant la vedette Bleu Azur II</a:t>
            </a:r>
            <a:endParaRPr b="0" lang="fr-FR" sz="1550" spc="-1" strike="noStrike">
              <a:latin typeface="Arial"/>
            </a:endParaRPr>
          </a:p>
          <a:p>
            <a:pPr marL="344160" indent="-343800">
              <a:lnSpc>
                <a:spcPct val="120000"/>
              </a:lnSpc>
              <a:spcBef>
                <a:spcPts val="309"/>
              </a:spcBef>
              <a:buSzPct val="100000"/>
              <a:buBlip>
                <a:blip r:embed="rId3"/>
              </a:buBlip>
              <a:tabLst>
                <a:tab algn="l" pos="0"/>
              </a:tabLst>
            </a:pPr>
            <a:r>
              <a:rPr b="1" lang="fr-FR" sz="1550" spc="-1" strike="noStrike">
                <a:solidFill>
                  <a:srgbClr val="000000"/>
                </a:solidFill>
                <a:latin typeface="Tahoma"/>
                <a:ea typeface="Tahoma"/>
              </a:rPr>
              <a:t>Liaison Trois-Rivières / Les Saintes :</a:t>
            </a:r>
            <a:endParaRPr b="0" lang="fr-FR" sz="1550" spc="-1" strike="noStrike">
              <a:latin typeface="Arial"/>
            </a:endParaRPr>
          </a:p>
          <a:p>
            <a:pPr marL="459720">
              <a:lnSpc>
                <a:spcPct val="120000"/>
              </a:lnSpc>
              <a:spcBef>
                <a:spcPts val="309"/>
              </a:spcBef>
              <a:tabLst>
                <a:tab algn="l" pos="0"/>
              </a:tabLst>
            </a:pPr>
            <a:r>
              <a:rPr b="0" lang="fr-FR" sz="1550" spc="-1" strike="noStrike">
                <a:solidFill>
                  <a:srgbClr val="7f9b9b"/>
                </a:solidFill>
                <a:latin typeface="Tahoma"/>
                <a:ea typeface="Tahoma"/>
              </a:rPr>
              <a:t>Ligne la plus importante. Forte proportion de touristes en visite à la journée. Utilisée par les résidents pour accéder à la partie centrale et ouest de Guadeloupe. Service de milieu de journée pour les vols du soir au départ de Pôle Caraïbes. </a:t>
            </a:r>
            <a:endParaRPr b="0" lang="fr-FR" sz="1550" spc="-1" strike="noStrike">
              <a:latin typeface="Arial"/>
            </a:endParaRPr>
          </a:p>
          <a:p>
            <a:pPr marL="344160" indent="-343800">
              <a:lnSpc>
                <a:spcPct val="120000"/>
              </a:lnSpc>
              <a:spcBef>
                <a:spcPts val="309"/>
              </a:spcBef>
              <a:buSzPct val="100000"/>
              <a:buBlip>
                <a:blip r:embed="rId4"/>
              </a:buBlip>
              <a:tabLst>
                <a:tab algn="l" pos="0"/>
              </a:tabLst>
            </a:pPr>
            <a:r>
              <a:rPr b="1" lang="fr-FR" sz="1550" spc="-1" strike="noStrike">
                <a:solidFill>
                  <a:srgbClr val="000000"/>
                </a:solidFill>
                <a:latin typeface="Tahoma"/>
                <a:ea typeface="Tahoma"/>
              </a:rPr>
              <a:t>Liaison Basse-Terre / Les Saintes :</a:t>
            </a:r>
            <a:endParaRPr b="0" lang="fr-FR" sz="1550" spc="-1" strike="noStrike">
              <a:latin typeface="Arial"/>
            </a:endParaRPr>
          </a:p>
          <a:p>
            <a:pPr marL="459720">
              <a:lnSpc>
                <a:spcPct val="120000"/>
              </a:lnSpc>
              <a:spcBef>
                <a:spcPts val="309"/>
              </a:spcBef>
              <a:tabLst>
                <a:tab algn="l" pos="0"/>
              </a:tabLst>
            </a:pPr>
            <a:r>
              <a:rPr b="0" lang="fr-FR" sz="1550" spc="-1" strike="noStrike">
                <a:solidFill>
                  <a:srgbClr val="7f9b9b"/>
                </a:solidFill>
                <a:latin typeface="Tahoma"/>
                <a:ea typeface="Tahoma"/>
              </a:rPr>
              <a:t>Ligne assurant l'accès aux services du chef-lieu. Fonctionne 3 jours par semaine. </a:t>
            </a:r>
            <a:endParaRPr b="0" lang="fr-FR" sz="1550" spc="-1" strike="noStrike">
              <a:latin typeface="Arial"/>
            </a:endParaRPr>
          </a:p>
          <a:p>
            <a:pPr>
              <a:lnSpc>
                <a:spcPct val="120000"/>
              </a:lnSpc>
              <a:spcBef>
                <a:spcPts val="601"/>
              </a:spcBef>
              <a:spcAft>
                <a:spcPts val="601"/>
              </a:spcAft>
              <a:tabLst>
                <a:tab algn="l" pos="0"/>
              </a:tabLst>
            </a:pPr>
            <a:r>
              <a:rPr b="0" lang="fr-FR" sz="1550" spc="-1" strike="noStrike">
                <a:solidFill>
                  <a:srgbClr val="000000"/>
                </a:solidFill>
                <a:latin typeface="Wingdings"/>
                <a:ea typeface="Tahoma"/>
              </a:rPr>
              <a:t></a:t>
            </a:r>
            <a:r>
              <a:rPr b="0" lang="fr-FR" sz="1550" spc="-1" strike="noStrike">
                <a:solidFill>
                  <a:srgbClr val="000000"/>
                </a:solidFill>
                <a:latin typeface="Tahoma"/>
                <a:ea typeface="Tahoma"/>
              </a:rPr>
              <a:t> </a:t>
            </a:r>
            <a:r>
              <a:rPr b="1" i="1" lang="fr-FR" sz="1550" spc="-1" strike="noStrike">
                <a:solidFill>
                  <a:srgbClr val="000000"/>
                </a:solidFill>
                <a:latin typeface="Tahoma"/>
                <a:ea typeface="Tahoma"/>
              </a:rPr>
              <a:t>Ces deux lignes desservent principalement Terre-de-Haut et moins régulièrement  Terre-de-Bas, sans compenser l'absence de la navette intercommunale</a:t>
            </a:r>
            <a:endParaRPr b="0" lang="fr-FR" sz="1550" spc="-1" strike="noStrike">
              <a:latin typeface="Arial"/>
            </a:endParaRPr>
          </a:p>
          <a:p>
            <a:pPr marL="344160" indent="-343800">
              <a:lnSpc>
                <a:spcPct val="120000"/>
              </a:lnSpc>
              <a:spcBef>
                <a:spcPts val="309"/>
              </a:spcBef>
              <a:buSzPct val="100000"/>
              <a:buBlip>
                <a:blip r:embed="rId5"/>
              </a:buBlip>
              <a:tabLst>
                <a:tab algn="l" pos="0"/>
              </a:tabLst>
            </a:pPr>
            <a:r>
              <a:rPr b="1" lang="fr-FR" sz="1550" spc="-1" strike="noStrike">
                <a:solidFill>
                  <a:srgbClr val="000000"/>
                </a:solidFill>
                <a:latin typeface="Tahoma"/>
                <a:ea typeface="Tahoma"/>
              </a:rPr>
              <a:t>Liaisons secondaires :</a:t>
            </a:r>
            <a:endParaRPr b="0" lang="fr-FR" sz="1550" spc="-1" strike="noStrike">
              <a:latin typeface="Arial"/>
            </a:endParaRPr>
          </a:p>
          <a:p>
            <a:pPr marL="459720">
              <a:lnSpc>
                <a:spcPct val="120000"/>
              </a:lnSpc>
              <a:spcBef>
                <a:spcPts val="309"/>
              </a:spcBef>
              <a:tabLst>
                <a:tab algn="l" pos="0"/>
              </a:tabLst>
            </a:pPr>
            <a:r>
              <a:rPr b="0" lang="fr-FR" sz="1550" spc="-1" strike="noStrike">
                <a:solidFill>
                  <a:srgbClr val="7f9b9b"/>
                </a:solidFill>
                <a:latin typeface="Tahoma"/>
                <a:ea typeface="Tahoma"/>
              </a:rPr>
              <a:t>Fonctionnement irrégulier et en haute saison : Pointe-à-Pitre/Les Saintes (escale vers Dominique ou Martinique) – St-François/Les Saintes (via Marie-Galante)</a:t>
            </a:r>
            <a:endParaRPr b="0" lang="fr-FR" sz="1550" spc="-1" strike="noStrike">
              <a:latin typeface="Arial"/>
            </a:endParaRPr>
          </a:p>
          <a:p>
            <a:pPr>
              <a:lnSpc>
                <a:spcPct val="120000"/>
              </a:lnSpc>
              <a:spcBef>
                <a:spcPts val="601"/>
              </a:spcBef>
              <a:spcAft>
                <a:spcPts val="1199"/>
              </a:spcAft>
              <a:tabLst>
                <a:tab algn="l" pos="0"/>
              </a:tabLst>
            </a:pPr>
            <a:endParaRPr b="0" lang="fr-FR" sz="155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PROPOSITION Evolutions / Besoins</a:t>
            </a:r>
            <a:endParaRPr b="0" lang="fr-FR" sz="2400" spc="-1" strike="noStrike">
              <a:solidFill>
                <a:srgbClr val="000000"/>
              </a:solidFill>
              <a:latin typeface="Tahoma"/>
            </a:endParaRPr>
          </a:p>
        </p:txBody>
      </p:sp>
      <p:sp>
        <p:nvSpPr>
          <p:cNvPr id="305"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LES SAINTES</a:t>
            </a:r>
            <a:endParaRPr b="1" lang="fr-FR" sz="2160" spc="-1" strike="noStrike">
              <a:solidFill>
                <a:srgbClr val="000000"/>
              </a:solidFill>
              <a:latin typeface="Tahoma"/>
            </a:endParaRPr>
          </a:p>
        </p:txBody>
      </p:sp>
      <p:sp>
        <p:nvSpPr>
          <p:cNvPr id="306"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07"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08"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B380A87D-6C57-4A21-AEBB-BE566629010D}" type="slidenum">
              <a:rPr b="0" lang="fr-FR" sz="900" spc="-1" strike="noStrike">
                <a:solidFill>
                  <a:srgbClr val="7f9b9b"/>
                </a:solidFill>
                <a:latin typeface="Tahoma"/>
                <a:ea typeface="Tahoma"/>
              </a:rPr>
              <a:t>21</a:t>
            </a:fld>
            <a:endParaRPr b="0" lang="fr-FR" sz="900" spc="-1" strike="noStrike">
              <a:latin typeface="Times New Roman"/>
            </a:endParaRPr>
          </a:p>
        </p:txBody>
      </p:sp>
      <p:sp>
        <p:nvSpPr>
          <p:cNvPr id="309" name="TextShape 6"/>
          <p:cNvSpPr txBox="1"/>
          <p:nvPr/>
        </p:nvSpPr>
        <p:spPr>
          <a:xfrm>
            <a:off x="975600" y="1307160"/>
            <a:ext cx="5329800" cy="1164600"/>
          </a:xfrm>
          <a:prstGeom prst="rect">
            <a:avLst/>
          </a:prstGeom>
          <a:solidFill>
            <a:srgbClr val="009b9f"/>
          </a:solidFill>
          <a:ln w="0">
            <a:solidFill>
              <a:srgbClr val="000000"/>
            </a:solidFill>
          </a:ln>
        </p:spPr>
        <p:txBody>
          <a:bodyPr lIns="102240" rIns="102240" tIns="51120" bIns="51120">
            <a:normAutofit fontScale="45000"/>
          </a:bodyPr>
          <a:p>
            <a:pPr>
              <a:lnSpc>
                <a:spcPct val="120000"/>
              </a:lnSpc>
              <a:spcBef>
                <a:spcPts val="300"/>
              </a:spcBef>
              <a:tabLst>
                <a:tab algn="l" pos="0"/>
              </a:tabLst>
            </a:pPr>
            <a:r>
              <a:rPr b="1" lang="fr-FR" sz="1500" spc="-1" strike="noStrike">
                <a:solidFill>
                  <a:srgbClr val="ffffff"/>
                </a:solidFill>
                <a:latin typeface="Tahoma"/>
                <a:ea typeface="Tahoma"/>
              </a:rPr>
              <a:t>Enjeux – besoins exprimés :</a:t>
            </a:r>
            <a:endParaRPr b="1" lang="fr-FR" sz="1500" spc="-1" strike="noStrike">
              <a:solidFill>
                <a:srgbClr val="000000"/>
              </a:solidFill>
              <a:latin typeface="Tahoma"/>
            </a:endParaRPr>
          </a:p>
          <a:p>
            <a:pPr marL="343080" indent="-342720">
              <a:lnSpc>
                <a:spcPct val="120000"/>
              </a:lnSpc>
              <a:spcBef>
                <a:spcPts val="300"/>
              </a:spcBef>
              <a:buSzPct val="100000"/>
              <a:buBlip>
                <a:blip r:embed="rId2"/>
              </a:buBlip>
              <a:tabLst>
                <a:tab algn="l" pos="0"/>
              </a:tabLst>
            </a:pPr>
            <a:r>
              <a:rPr b="1" lang="fr-FR" sz="1500" spc="-1" strike="noStrike">
                <a:solidFill>
                  <a:srgbClr val="ffffff"/>
                </a:solidFill>
                <a:latin typeface="Tahoma"/>
                <a:ea typeface="Tahoma"/>
              </a:rPr>
              <a:t>Répondre aux besoins des habitants et visiteurs</a:t>
            </a:r>
            <a:endParaRPr b="1" lang="fr-FR" sz="1500" spc="-1" strike="noStrike">
              <a:solidFill>
                <a:srgbClr val="000000"/>
              </a:solidFill>
              <a:latin typeface="Tahoma"/>
            </a:endParaRPr>
          </a:p>
          <a:p>
            <a:pPr marL="343080" indent="-342720">
              <a:lnSpc>
                <a:spcPct val="120000"/>
              </a:lnSpc>
              <a:spcBef>
                <a:spcPts val="300"/>
              </a:spcBef>
              <a:buSzPct val="100000"/>
              <a:buBlip>
                <a:blip r:embed="rId3"/>
              </a:buBlip>
              <a:tabLst>
                <a:tab algn="l" pos="0"/>
              </a:tabLst>
            </a:pPr>
            <a:r>
              <a:rPr b="1" lang="fr-FR" sz="1500" spc="-1" strike="noStrike">
                <a:solidFill>
                  <a:srgbClr val="ffffff"/>
                </a:solidFill>
                <a:latin typeface="Tahoma"/>
                <a:ea typeface="Tahoma"/>
              </a:rPr>
              <a:t>Assurer une stabilité des services offerts en évitant une concurrence  improductive</a:t>
            </a:r>
            <a:endParaRPr b="1" lang="fr-FR" sz="1500" spc="-1" strike="noStrike">
              <a:solidFill>
                <a:srgbClr val="000000"/>
              </a:solidFill>
              <a:latin typeface="Tahoma"/>
            </a:endParaRPr>
          </a:p>
          <a:p>
            <a:pPr marL="343080" indent="-342720">
              <a:lnSpc>
                <a:spcPct val="120000"/>
              </a:lnSpc>
              <a:spcBef>
                <a:spcPts val="300"/>
              </a:spcBef>
              <a:buSzPct val="100000"/>
              <a:buBlip>
                <a:blip r:embed="rId4"/>
              </a:buBlip>
              <a:tabLst>
                <a:tab algn="l" pos="0"/>
              </a:tabLst>
            </a:pPr>
            <a:r>
              <a:rPr b="1" lang="fr-FR" sz="1500" spc="-1" strike="noStrike">
                <a:solidFill>
                  <a:srgbClr val="ffffff"/>
                </a:solidFill>
                <a:latin typeface="Tahoma"/>
                <a:ea typeface="Tahoma"/>
              </a:rPr>
              <a:t>Assurer la liaison entre Terre-de-Haut et Terre-de-Bas</a:t>
            </a:r>
            <a:endParaRPr b="1" lang="fr-FR" sz="1500" spc="-1" strike="noStrike">
              <a:solidFill>
                <a:srgbClr val="000000"/>
              </a:solidFill>
              <a:latin typeface="Tahoma"/>
            </a:endParaRPr>
          </a:p>
          <a:p>
            <a:pPr>
              <a:lnSpc>
                <a:spcPct val="120000"/>
              </a:lnSpc>
              <a:spcBef>
                <a:spcPts val="281"/>
              </a:spcBef>
              <a:tabLst>
                <a:tab algn="l" pos="0"/>
              </a:tabLst>
            </a:pPr>
            <a:endParaRPr b="1" lang="fr-FR" sz="1500" spc="-1" strike="noStrike">
              <a:solidFill>
                <a:srgbClr val="000000"/>
              </a:solidFill>
              <a:latin typeface="Tahoma"/>
            </a:endParaRPr>
          </a:p>
        </p:txBody>
      </p:sp>
      <p:sp>
        <p:nvSpPr>
          <p:cNvPr id="310" name="CustomShape 7"/>
          <p:cNvSpPr/>
          <p:nvPr/>
        </p:nvSpPr>
        <p:spPr>
          <a:xfrm>
            <a:off x="736200" y="2524320"/>
            <a:ext cx="8870760" cy="4362840"/>
          </a:xfrm>
          <a:prstGeom prst="rect">
            <a:avLst/>
          </a:prstGeom>
          <a:noFill/>
          <a:ln w="0">
            <a:noFill/>
          </a:ln>
        </p:spPr>
        <p:style>
          <a:lnRef idx="0"/>
          <a:fillRef idx="0"/>
          <a:effectRef idx="0"/>
          <a:fontRef idx="minor"/>
        </p:style>
        <p:txBody>
          <a:bodyPr lIns="102240" rIns="102240" tIns="51120" bIns="51120">
            <a:noAutofit/>
          </a:bodyPr>
          <a:p>
            <a:pPr>
              <a:lnSpc>
                <a:spcPct val="120000"/>
              </a:lnSpc>
              <a:spcBef>
                <a:spcPts val="601"/>
              </a:spcBef>
              <a:spcAft>
                <a:spcPts val="601"/>
              </a:spcAft>
              <a:tabLst>
                <a:tab algn="l" pos="0"/>
              </a:tabLst>
            </a:pPr>
            <a:r>
              <a:rPr b="0" lang="fr-FR" sz="1600" spc="-1" strike="noStrike">
                <a:solidFill>
                  <a:srgbClr val="000000"/>
                </a:solidFill>
                <a:latin typeface="Tahoma"/>
                <a:ea typeface="Tahoma"/>
              </a:rPr>
              <a:t>L’analyse de la situation des dessertes de l’archipel des Saintes, montre que la création et l’ajout de services nouveaux ne s’impose pas mais qu’il convient plutôt de réorganiser le schéma des services maritimes offerts aux populations.</a:t>
            </a:r>
            <a:endParaRPr b="0" lang="fr-FR" sz="1600" spc="-1" strike="noStrike">
              <a:latin typeface="Arial"/>
            </a:endParaRPr>
          </a:p>
          <a:p>
            <a:pPr>
              <a:lnSpc>
                <a:spcPct val="120000"/>
              </a:lnSpc>
              <a:spcBef>
                <a:spcPts val="601"/>
              </a:spcBef>
              <a:spcAft>
                <a:spcPts val="601"/>
              </a:spcAft>
              <a:tabLst>
                <a:tab algn="l" pos="0"/>
              </a:tabLst>
            </a:pPr>
            <a:r>
              <a:rPr b="0" lang="fr-FR" sz="1600" spc="-1" strike="noStrike">
                <a:solidFill>
                  <a:srgbClr val="000000"/>
                </a:solidFill>
                <a:latin typeface="Tahoma"/>
                <a:ea typeface="Tahoma"/>
              </a:rPr>
              <a:t>Pour ce faire on s’appuiera sur l’utilisation envisagée d’un nouveau navire d’une capacité de</a:t>
            </a:r>
            <a:br/>
            <a:r>
              <a:rPr b="0" lang="fr-FR" sz="1600" spc="-1" strike="noStrike">
                <a:solidFill>
                  <a:srgbClr val="000000"/>
                </a:solidFill>
                <a:latin typeface="Tahoma"/>
                <a:ea typeface="Tahoma"/>
              </a:rPr>
              <a:t>300 places en remplacement d’une vedette actuellement hors service (Miss Guadeloupe). </a:t>
            </a:r>
            <a:endParaRPr b="0" lang="fr-FR" sz="1600" spc="-1" strike="noStrike">
              <a:latin typeface="Arial"/>
            </a:endParaRPr>
          </a:p>
          <a:p>
            <a:pPr>
              <a:lnSpc>
                <a:spcPct val="120000"/>
              </a:lnSpc>
              <a:spcBef>
                <a:spcPts val="601"/>
              </a:spcBef>
              <a:spcAft>
                <a:spcPts val="601"/>
              </a:spcAft>
              <a:tabLst>
                <a:tab algn="l" pos="0"/>
              </a:tabLst>
            </a:pPr>
            <a:r>
              <a:rPr b="0" lang="fr-FR" sz="1600" spc="-1" strike="noStrike">
                <a:solidFill>
                  <a:srgbClr val="000000"/>
                </a:solidFill>
                <a:latin typeface="Tahoma"/>
                <a:ea typeface="Tahoma"/>
              </a:rPr>
              <a:t>Les capacités ainsi dégagées permettraient d’assurer les services manquants de milieu de journée notamment en lien avec Trois-Rivières.</a:t>
            </a:r>
            <a:endParaRPr b="0" lang="fr-FR" sz="1600" spc="-1" strike="noStrike">
              <a:latin typeface="Arial"/>
            </a:endParaRPr>
          </a:p>
          <a:p>
            <a:pPr>
              <a:lnSpc>
                <a:spcPct val="120000"/>
              </a:lnSpc>
              <a:spcBef>
                <a:spcPts val="601"/>
              </a:spcBef>
              <a:spcAft>
                <a:spcPts val="601"/>
              </a:spcAft>
              <a:tabLst>
                <a:tab algn="l" pos="0"/>
              </a:tabLst>
            </a:pPr>
            <a:r>
              <a:rPr b="0" lang="fr-FR" sz="1600" spc="-1" strike="noStrike">
                <a:solidFill>
                  <a:srgbClr val="000000"/>
                </a:solidFill>
                <a:latin typeface="Tahoma"/>
                <a:ea typeface="Tahoma"/>
              </a:rPr>
              <a:t>Les liaisons entre les deux communes de l’archipel sont très partiellement assurées avec les 2 lignes en direction du continent. Il reste à reprendre l’activité de la compagne VMB défaillante, avec des horaires complétant ceux, insuffisants, actuellement en vigueur.</a:t>
            </a:r>
            <a:endParaRPr b="0" lang="fr-FR" sz="1600" spc="-1" strike="noStrike">
              <a:latin typeface="Arial"/>
            </a:endParaRPr>
          </a:p>
          <a:p>
            <a:pPr>
              <a:lnSpc>
                <a:spcPct val="120000"/>
              </a:lnSpc>
              <a:spcBef>
                <a:spcPts val="601"/>
              </a:spcBef>
              <a:spcAft>
                <a:spcPts val="601"/>
              </a:spcAft>
              <a:tabLst>
                <a:tab algn="l" pos="0"/>
              </a:tabLst>
            </a:pPr>
            <a:r>
              <a:rPr b="0" lang="fr-FR" sz="1600" spc="-1" strike="noStrike">
                <a:solidFill>
                  <a:srgbClr val="000000"/>
                </a:solidFill>
                <a:latin typeface="Wingdings"/>
                <a:ea typeface="Tahoma"/>
              </a:rPr>
              <a:t></a:t>
            </a:r>
            <a:r>
              <a:rPr b="0" lang="fr-FR" sz="1600" spc="-1" strike="noStrike">
                <a:solidFill>
                  <a:srgbClr val="000000"/>
                </a:solidFill>
                <a:latin typeface="Tahoma"/>
                <a:ea typeface="Tahoma"/>
              </a:rPr>
              <a:t> </a:t>
            </a:r>
            <a:r>
              <a:rPr b="1" i="1" lang="fr-FR" sz="1600" spc="-1" strike="noStrike">
                <a:solidFill>
                  <a:srgbClr val="000000"/>
                </a:solidFill>
                <a:latin typeface="Tahoma"/>
                <a:ea typeface="Tahoma"/>
              </a:rPr>
              <a:t>Optimiser l’organisation des services offerts </a:t>
            </a:r>
            <a:br/>
            <a:r>
              <a:rPr b="1" i="1" lang="fr-FR" sz="1600" spc="-1" strike="noStrike">
                <a:solidFill>
                  <a:srgbClr val="000000"/>
                </a:solidFill>
                <a:latin typeface="Tahoma"/>
                <a:ea typeface="Tahoma"/>
              </a:rPr>
              <a:t>    afin de couvrir les besoins essentiels de transport et déplacement.</a:t>
            </a:r>
            <a:endParaRPr b="0" lang="fr-FR" sz="1600" spc="-1" strike="noStrike">
              <a:latin typeface="Arial"/>
            </a:endParaRPr>
          </a:p>
          <a:p>
            <a:pPr>
              <a:lnSpc>
                <a:spcPct val="120000"/>
              </a:lnSpc>
              <a:spcBef>
                <a:spcPts val="601"/>
              </a:spcBef>
              <a:spcAft>
                <a:spcPts val="1199"/>
              </a:spcAft>
              <a:tabLst>
                <a:tab algn="l" pos="0"/>
              </a:tabLs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480240" y="233640"/>
            <a:ext cx="8988120" cy="445680"/>
          </a:xfrm>
          <a:prstGeom prst="rect">
            <a:avLst/>
          </a:prstGeom>
          <a:noFill/>
          <a:ln w="0">
            <a:noFill/>
          </a:ln>
        </p:spPr>
        <p:txBody>
          <a:bodyPr lIns="102240" rIns="102240" tIns="51120" bIns="51120">
            <a:noAutofit/>
          </a:bodyPr>
          <a:p>
            <a:pPr marL="411120" indent="-410760">
              <a:lnSpc>
                <a:spcPct val="100000"/>
              </a:lnSpc>
              <a:buSzPct val="124958"/>
              <a:buBlip>
                <a:blip r:embed="rId1"/>
              </a:buBlip>
            </a:pPr>
            <a:r>
              <a:rPr b="1" lang="fr-FR" sz="2400" spc="-1" strike="noStrike" cap="all">
                <a:solidFill>
                  <a:srgbClr val="ffffff"/>
                </a:solidFill>
                <a:latin typeface="Tahoma"/>
              </a:rPr>
              <a:t>Estimation trafics pax</a:t>
            </a:r>
            <a:endParaRPr b="0" lang="fr-FR" sz="2400" spc="-1" strike="noStrike">
              <a:solidFill>
                <a:srgbClr val="000000"/>
              </a:solidFill>
              <a:latin typeface="Tahoma"/>
            </a:endParaRPr>
          </a:p>
        </p:txBody>
      </p:sp>
      <p:sp>
        <p:nvSpPr>
          <p:cNvPr id="312"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1" lang="fr-FR" sz="2160" spc="-1" strike="noStrike">
                <a:solidFill>
                  <a:srgbClr val="000000"/>
                </a:solidFill>
                <a:latin typeface="Tahoma"/>
              </a:rPr>
              <a:t>LES SAINTES</a:t>
            </a:r>
            <a:endParaRPr b="1" lang="fr-FR" sz="2160" spc="-1" strike="noStrike">
              <a:solidFill>
                <a:srgbClr val="000000"/>
              </a:solidFill>
              <a:latin typeface="Tahoma"/>
            </a:endParaRPr>
          </a:p>
        </p:txBody>
      </p:sp>
      <p:sp>
        <p:nvSpPr>
          <p:cNvPr id="313" name="TextShape 3"/>
          <p:cNvSpPr txBox="1"/>
          <p:nvPr/>
        </p:nvSpPr>
        <p:spPr>
          <a:xfrm>
            <a:off x="2882880" y="685980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14" name="TextShape 4"/>
          <p:cNvSpPr txBox="1"/>
          <p:nvPr/>
        </p:nvSpPr>
        <p:spPr>
          <a:xfrm>
            <a:off x="480240" y="685980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15" name="TextShape 5"/>
          <p:cNvSpPr txBox="1"/>
          <p:nvPr/>
        </p:nvSpPr>
        <p:spPr>
          <a:xfrm>
            <a:off x="6630480" y="6859800"/>
            <a:ext cx="2161440" cy="143640"/>
          </a:xfrm>
          <a:prstGeom prst="rect">
            <a:avLst/>
          </a:prstGeom>
          <a:noFill/>
          <a:ln w="0">
            <a:noFill/>
          </a:ln>
        </p:spPr>
        <p:txBody>
          <a:bodyPr anchor="ctr">
            <a:noAutofit/>
          </a:bodyPr>
          <a:p>
            <a:pPr algn="r">
              <a:lnSpc>
                <a:spcPct val="100000"/>
              </a:lnSpc>
            </a:pPr>
            <a:fld id="{27F52FDB-211C-4CD7-9659-623C49A9F0DE}" type="slidenum">
              <a:rPr b="0" lang="fr-FR" sz="900" spc="-1" strike="noStrike">
                <a:solidFill>
                  <a:srgbClr val="7f9b9b"/>
                </a:solidFill>
                <a:latin typeface="Tahoma"/>
                <a:ea typeface="Tahoma"/>
              </a:rPr>
              <a:t>22</a:t>
            </a:fld>
            <a:endParaRPr b="0" lang="fr-FR" sz="900" spc="-1" strike="noStrike">
              <a:latin typeface="Times New Roman"/>
            </a:endParaRPr>
          </a:p>
        </p:txBody>
      </p:sp>
      <p:sp>
        <p:nvSpPr>
          <p:cNvPr id="316" name="Line 6"/>
          <p:cNvSpPr/>
          <p:nvPr/>
        </p:nvSpPr>
        <p:spPr>
          <a:xfrm>
            <a:off x="367920" y="4877640"/>
            <a:ext cx="8658000" cy="360"/>
          </a:xfrm>
          <a:prstGeom prst="line">
            <a:avLst/>
          </a:prstGeom>
          <a:ln>
            <a:solidFill>
              <a:srgbClr val="0070c0"/>
            </a:solidFill>
            <a:round/>
          </a:ln>
        </p:spPr>
        <p:style>
          <a:lnRef idx="2">
            <a:schemeClr val="accent1"/>
          </a:lnRef>
          <a:fillRef idx="0">
            <a:schemeClr val="accent1"/>
          </a:fillRef>
          <a:effectRef idx="1">
            <a:schemeClr val="accent1"/>
          </a:effectRef>
          <a:fontRef idx="minor"/>
        </p:style>
      </p:sp>
      <p:pic>
        <p:nvPicPr>
          <p:cNvPr id="317" name="Picture 2" descr=""/>
          <p:cNvPicPr/>
          <p:nvPr/>
        </p:nvPicPr>
        <p:blipFill>
          <a:blip r:embed="rId2"/>
          <a:stretch/>
        </p:blipFill>
        <p:spPr>
          <a:xfrm>
            <a:off x="5634360" y="2351520"/>
            <a:ext cx="3889440" cy="2337840"/>
          </a:xfrm>
          <a:prstGeom prst="rect">
            <a:avLst/>
          </a:prstGeom>
          <a:ln w="0">
            <a:noFill/>
          </a:ln>
        </p:spPr>
      </p:pic>
      <p:pic>
        <p:nvPicPr>
          <p:cNvPr id="318" name="Picture 5" descr=""/>
          <p:cNvPicPr/>
          <p:nvPr/>
        </p:nvPicPr>
        <p:blipFill>
          <a:blip r:embed="rId3"/>
          <a:stretch/>
        </p:blipFill>
        <p:spPr>
          <a:xfrm>
            <a:off x="11880" y="1229040"/>
            <a:ext cx="9607320" cy="456840"/>
          </a:xfrm>
          <a:prstGeom prst="rect">
            <a:avLst/>
          </a:prstGeom>
          <a:ln w="0">
            <a:noFill/>
          </a:ln>
        </p:spPr>
      </p:pic>
      <p:pic>
        <p:nvPicPr>
          <p:cNvPr id="319" name="Picture 8" descr=""/>
          <p:cNvPicPr/>
          <p:nvPr/>
        </p:nvPicPr>
        <p:blipFill>
          <a:blip r:embed="rId4"/>
          <a:stretch/>
        </p:blipFill>
        <p:spPr>
          <a:xfrm>
            <a:off x="522000" y="3799440"/>
            <a:ext cx="4935240" cy="889920"/>
          </a:xfrm>
          <a:prstGeom prst="rect">
            <a:avLst/>
          </a:prstGeom>
          <a:ln w="0">
            <a:noFill/>
          </a:ln>
        </p:spPr>
      </p:pic>
      <p:pic>
        <p:nvPicPr>
          <p:cNvPr id="320" name="Picture 9" descr=""/>
          <p:cNvPicPr/>
          <p:nvPr/>
        </p:nvPicPr>
        <p:blipFill>
          <a:blip r:embed="rId5"/>
          <a:stretch/>
        </p:blipFill>
        <p:spPr>
          <a:xfrm>
            <a:off x="1294560" y="1781640"/>
            <a:ext cx="3059280" cy="1892520"/>
          </a:xfrm>
          <a:prstGeom prst="rect">
            <a:avLst/>
          </a:prstGeom>
          <a:ln w="0">
            <a:noFill/>
          </a:ln>
        </p:spPr>
      </p:pic>
      <p:pic>
        <p:nvPicPr>
          <p:cNvPr id="321" name="Picture 10" descr=""/>
          <p:cNvPicPr/>
          <p:nvPr/>
        </p:nvPicPr>
        <p:blipFill>
          <a:blip r:embed="rId6"/>
          <a:stretch/>
        </p:blipFill>
        <p:spPr>
          <a:xfrm>
            <a:off x="368280" y="5205240"/>
            <a:ext cx="2818440" cy="1409040"/>
          </a:xfrm>
          <a:prstGeom prst="rect">
            <a:avLst/>
          </a:prstGeom>
          <a:ln w="0">
            <a:noFill/>
          </a:ln>
        </p:spPr>
      </p:pic>
      <p:sp>
        <p:nvSpPr>
          <p:cNvPr id="322" name="CustomShape 7"/>
          <p:cNvSpPr/>
          <p:nvPr/>
        </p:nvSpPr>
        <p:spPr>
          <a:xfrm>
            <a:off x="3420000" y="5015880"/>
            <a:ext cx="6103800" cy="1507680"/>
          </a:xfrm>
          <a:prstGeom prst="rect">
            <a:avLst/>
          </a:prstGeom>
          <a:noFill/>
          <a:ln w="0">
            <a:noFill/>
          </a:ln>
        </p:spPr>
        <p:style>
          <a:lnRef idx="0"/>
          <a:fillRef idx="0"/>
          <a:effectRef idx="0"/>
          <a:fontRef idx="minor"/>
        </p:style>
        <p:txBody>
          <a:bodyPr>
            <a:spAutoFit/>
          </a:bodyPr>
          <a:p>
            <a:pPr>
              <a:lnSpc>
                <a:spcPct val="100000"/>
              </a:lnSpc>
            </a:pPr>
            <a:r>
              <a:rPr b="1" lang="fr-FR" sz="1400" spc="-1" strike="noStrike">
                <a:solidFill>
                  <a:srgbClr val="000000"/>
                </a:solidFill>
                <a:latin typeface="Tahoma"/>
                <a:ea typeface="Tahoma"/>
              </a:rPr>
              <a:t>Le trafic passagers de 2019 inclut l’activité des opérateurs aujourd’hui défaillants.</a:t>
            </a:r>
            <a:endParaRPr b="0" lang="fr-FR" sz="1400" spc="-1" strike="noStrike">
              <a:latin typeface="Arial"/>
            </a:endParaRPr>
          </a:p>
          <a:p>
            <a:pPr>
              <a:lnSpc>
                <a:spcPct val="100000"/>
              </a:lnSpc>
            </a:pPr>
            <a:endParaRPr b="0" lang="fr-FR" sz="1400" spc="-1" strike="noStrike">
              <a:latin typeface="Arial"/>
            </a:endParaRPr>
          </a:p>
          <a:p>
            <a:pPr>
              <a:lnSpc>
                <a:spcPct val="100000"/>
              </a:lnSpc>
            </a:pPr>
            <a:r>
              <a:rPr b="0" lang="fr-FR" sz="1400" spc="-1" strike="noStrike">
                <a:solidFill>
                  <a:srgbClr val="000000"/>
                </a:solidFill>
                <a:latin typeface="Tahoma"/>
                <a:ea typeface="Tahoma"/>
              </a:rPr>
              <a:t>Pour l’avenir il s’agira de :</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Tahoma"/>
                <a:ea typeface="Tahoma"/>
              </a:rPr>
              <a:t> </a:t>
            </a:r>
            <a:r>
              <a:rPr b="0" lang="fr-FR" sz="1400" spc="-1" strike="noStrike">
                <a:solidFill>
                  <a:srgbClr val="000000"/>
                </a:solidFill>
                <a:latin typeface="Tahoma"/>
                <a:ea typeface="Tahoma"/>
              </a:rPr>
              <a:t>Repenser les horaires des deux liaisons principales en optimisant les dessertes offertes avec la mise en service d’une nouvelle vedette.</a:t>
            </a:r>
            <a:endParaRPr b="0" lang="fr-FR" sz="1400" spc="-1" strike="noStrike">
              <a:latin typeface="Arial"/>
            </a:endParaRPr>
          </a:p>
          <a:p>
            <a:pPr marL="285840" indent="-285480">
              <a:lnSpc>
                <a:spcPct val="100000"/>
              </a:lnSpc>
              <a:buClr>
                <a:srgbClr val="000000"/>
              </a:buClr>
              <a:buFont typeface="Arial"/>
              <a:buChar char="•"/>
            </a:pPr>
            <a:r>
              <a:rPr b="0" lang="fr-FR" sz="1400" spc="-1" strike="noStrike">
                <a:solidFill>
                  <a:srgbClr val="000000"/>
                </a:solidFill>
                <a:latin typeface="Tahoma"/>
                <a:ea typeface="Tahoma"/>
              </a:rPr>
              <a:t>Assurer une navette régulière entre les deux communes de l'archipel</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Les schémas juridiques possibles</a:t>
            </a:r>
            <a:endParaRPr b="0" lang="fr-FR" sz="2520" spc="-1" strike="noStrike">
              <a:solidFill>
                <a:srgbClr val="000000"/>
              </a:solidFill>
              <a:latin typeface="Tahoma"/>
            </a:endParaRPr>
          </a:p>
        </p:txBody>
      </p:sp>
      <p:sp>
        <p:nvSpPr>
          <p:cNvPr id="324" name="TextShape 2"/>
          <p:cNvSpPr txBox="1"/>
          <p:nvPr/>
        </p:nvSpPr>
        <p:spPr>
          <a:xfrm>
            <a:off x="891720" y="826920"/>
            <a:ext cx="852228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SCHEMA LES SAINTES </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25"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26"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27"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8EB64E16-525D-4C74-8892-4C8B24593927}" type="slidenum">
              <a:rPr b="0" lang="fr-FR" sz="900" spc="-1" strike="noStrike">
                <a:solidFill>
                  <a:srgbClr val="7f9b9b"/>
                </a:solidFill>
                <a:latin typeface="Tahoma"/>
                <a:ea typeface="Tahoma"/>
              </a:rPr>
              <a:t>23</a:t>
            </a:fld>
            <a:endParaRPr b="0" lang="fr-FR" sz="900" spc="-1" strike="noStrike">
              <a:latin typeface="Times New Roman"/>
            </a:endParaRPr>
          </a:p>
        </p:txBody>
      </p:sp>
      <p:sp>
        <p:nvSpPr>
          <p:cNvPr id="328" name="TextShape 6"/>
          <p:cNvSpPr txBox="1"/>
          <p:nvPr/>
        </p:nvSpPr>
        <p:spPr>
          <a:xfrm>
            <a:off x="480240" y="1319400"/>
            <a:ext cx="8646480" cy="5658120"/>
          </a:xfrm>
          <a:prstGeom prst="rect">
            <a:avLst/>
          </a:prstGeom>
          <a:noFill/>
          <a:ln w="0">
            <a:noFill/>
          </a:ln>
        </p:spPr>
        <p:txBody>
          <a:bodyPr lIns="102240" rIns="102240" tIns="51120" bIns="51120">
            <a:normAutofit/>
          </a:bodyPr>
          <a:p>
            <a:pPr marL="344160" indent="-343800">
              <a:lnSpc>
                <a:spcPct val="120000"/>
              </a:lnSpc>
              <a:spcBef>
                <a:spcPts val="360"/>
              </a:spcBef>
              <a:buSzPct val="100000"/>
              <a:buBlip>
                <a:blip r:embed="rId2"/>
              </a:buBlip>
            </a:pPr>
            <a:r>
              <a:rPr b="1" lang="fr-FR" sz="1800" spc="-1" strike="noStrike">
                <a:solidFill>
                  <a:srgbClr val="000000"/>
                </a:solidFill>
                <a:latin typeface="Tahoma"/>
                <a:ea typeface="Tahoma"/>
              </a:rPr>
              <a:t>Les Saintes / Trois-Rivières</a:t>
            </a:r>
            <a:endParaRPr b="1" lang="fr-FR" sz="18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ea typeface="Tahoma"/>
              </a:rPr>
              <a:t>Intérêt d’OSP seulement</a:t>
            </a:r>
            <a:endParaRPr b="1"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Régularité et répartition de l'offre en renforçant les services de milieu de journée</a:t>
            </a:r>
            <a:endParaRPr b="0" lang="fr-FR" sz="1600" spc="-1" strike="noStrike">
              <a:solidFill>
                <a:srgbClr val="000000"/>
              </a:solidFill>
              <a:latin typeface="Tahoma"/>
            </a:endParaRPr>
          </a:p>
          <a:p>
            <a:pPr marL="344160" indent="-343800">
              <a:lnSpc>
                <a:spcPct val="120000"/>
              </a:lnSpc>
              <a:spcBef>
                <a:spcPts val="1800"/>
              </a:spcBef>
              <a:buSzPct val="100000"/>
              <a:buBlip>
                <a:blip r:embed="rId4"/>
              </a:buBlip>
            </a:pPr>
            <a:r>
              <a:rPr b="1" lang="fr-FR" sz="1800" spc="-1" strike="noStrike">
                <a:solidFill>
                  <a:srgbClr val="000000"/>
                </a:solidFill>
                <a:latin typeface="Tahoma"/>
                <a:ea typeface="Tahoma"/>
              </a:rPr>
              <a:t>Les Saintes / Basse-Terre</a:t>
            </a:r>
            <a:endParaRPr b="1" lang="fr-FR" sz="1800" spc="-1" strike="noStrike">
              <a:solidFill>
                <a:srgbClr val="000000"/>
              </a:solidFill>
              <a:latin typeface="Tahoma"/>
            </a:endParaRPr>
          </a:p>
          <a:p>
            <a:pPr marL="344160" indent="-343800">
              <a:lnSpc>
                <a:spcPct val="120000"/>
              </a:lnSpc>
              <a:spcBef>
                <a:spcPts val="360"/>
              </a:spcBef>
              <a:buSzPct val="100000"/>
              <a:buBlip>
                <a:blip r:embed="rId5"/>
              </a:buBlip>
            </a:pPr>
            <a:r>
              <a:rPr b="1" lang="fr-FR" sz="1800" spc="-1" strike="noStrike">
                <a:solidFill>
                  <a:srgbClr val="000000"/>
                </a:solidFill>
                <a:latin typeface="Tahoma"/>
                <a:ea typeface="Tahoma"/>
              </a:rPr>
              <a:t>Intérêt d’OSP seulement</a:t>
            </a:r>
            <a:endParaRPr b="1" lang="fr-FR" sz="1800" spc="-1" strike="noStrike">
              <a:solidFill>
                <a:srgbClr val="000000"/>
              </a:solidFill>
              <a:latin typeface="Tahoma"/>
            </a:endParaRPr>
          </a:p>
          <a:p>
            <a:pPr lvl="1" marL="767880" indent="-307440">
              <a:lnSpc>
                <a:spcPct val="120000"/>
              </a:lnSpc>
              <a:spcBef>
                <a:spcPts val="360"/>
              </a:spcBef>
              <a:buClr>
                <a:srgbClr val="7f9b9b"/>
              </a:buClr>
              <a:buFont typeface="Arial"/>
              <a:buChar char="•"/>
            </a:pPr>
            <a:r>
              <a:rPr b="0" lang="fr-FR" sz="1800" spc="-1" strike="noStrike">
                <a:solidFill>
                  <a:srgbClr val="7f9b9b"/>
                </a:solidFill>
                <a:latin typeface="Tahoma"/>
                <a:ea typeface="Tahoma"/>
              </a:rPr>
              <a:t>En imposant à tout nouvel arrivant d’assurer la totalité des créneaux horaires imposés (au minimum 3 AR par semaine)</a:t>
            </a:r>
            <a:endParaRPr b="0" lang="fr-FR" sz="1800" spc="-1" strike="noStrike">
              <a:solidFill>
                <a:srgbClr val="000000"/>
              </a:solidFill>
              <a:latin typeface="Tahoma"/>
            </a:endParaRPr>
          </a:p>
          <a:p>
            <a:pPr marL="344160" indent="-343800">
              <a:lnSpc>
                <a:spcPct val="120000"/>
              </a:lnSpc>
              <a:spcBef>
                <a:spcPts val="1800"/>
              </a:spcBef>
              <a:buSzPct val="100000"/>
              <a:buBlip>
                <a:blip r:embed="rId6"/>
              </a:buBlip>
            </a:pPr>
            <a:r>
              <a:rPr b="1" lang="fr-FR" sz="1800" spc="-1" strike="noStrike">
                <a:solidFill>
                  <a:srgbClr val="000000"/>
                </a:solidFill>
                <a:latin typeface="Tahoma"/>
                <a:ea typeface="Tahoma"/>
              </a:rPr>
              <a:t>Terre-de-Haut / Terre-de-Bas</a:t>
            </a:r>
            <a:endParaRPr b="1" lang="fr-FR" sz="1800" spc="-1" strike="noStrike">
              <a:solidFill>
                <a:srgbClr val="000000"/>
              </a:solidFill>
              <a:latin typeface="Tahoma"/>
            </a:endParaRPr>
          </a:p>
          <a:p>
            <a:pPr lvl="1" marL="767880" indent="-307440">
              <a:lnSpc>
                <a:spcPct val="120000"/>
              </a:lnSpc>
              <a:spcBef>
                <a:spcPts val="320"/>
              </a:spcBef>
              <a:buClr>
                <a:srgbClr val="7f9b9b"/>
              </a:buClr>
              <a:buFont typeface="Wingdings" charset="2"/>
              <a:buChar char=""/>
            </a:pPr>
            <a:r>
              <a:rPr b="1" lang="fr-FR" sz="1600" spc="-1" strike="noStrike">
                <a:solidFill>
                  <a:srgbClr val="000000"/>
                </a:solidFill>
                <a:latin typeface="Tahoma"/>
                <a:ea typeface="Tahoma"/>
              </a:rPr>
              <a:t>Mise en place d’une DSP pour l’ensemble du service</a:t>
            </a:r>
            <a:endParaRPr b="0"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Nombre de rotations minimales, amplitude horaire…</a:t>
            </a:r>
            <a:endParaRPr b="0"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Navire dédié (nombre de places, motorisation…)</a:t>
            </a:r>
            <a:endParaRPr b="0"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Solutions de remplacement en cas d’avarie, </a:t>
            </a:r>
            <a:endParaRPr b="0" lang="fr-FR" sz="1600" spc="-1" strike="noStrike">
              <a:solidFill>
                <a:srgbClr val="000000"/>
              </a:solidFill>
              <a:latin typeface="Tahoma"/>
            </a:endParaRPr>
          </a:p>
          <a:p>
            <a:pPr lvl="1" marL="767880" indent="-307440">
              <a:lnSpc>
                <a:spcPct val="120000"/>
              </a:lnSpc>
              <a:spcBef>
                <a:spcPts val="320"/>
              </a:spcBef>
              <a:buClr>
                <a:srgbClr val="7f9b9b"/>
              </a:buClr>
              <a:buFont typeface="Arial"/>
              <a:buChar char="•"/>
            </a:pPr>
            <a:r>
              <a:rPr b="0" lang="fr-FR" sz="1600" spc="-1" strike="noStrike">
                <a:solidFill>
                  <a:srgbClr val="7f9b9b"/>
                </a:solidFill>
                <a:latin typeface="Tahoma"/>
                <a:ea typeface="Tahoma"/>
              </a:rPr>
              <a:t>Niveau de compensation, etc</a:t>
            </a:r>
            <a:endParaRPr b="0" lang="fr-FR" sz="1600" spc="-1" strike="noStrike">
              <a:solidFill>
                <a:srgbClr val="000000"/>
              </a:solidFill>
              <a:latin typeface="Tahoma"/>
            </a:endParaRPr>
          </a:p>
          <a:p>
            <a:pPr marL="344160" indent="-343800">
              <a:lnSpc>
                <a:spcPct val="120000"/>
              </a:lnSpc>
              <a:spcBef>
                <a:spcPts val="320"/>
              </a:spcBef>
              <a:buSzPct val="100000"/>
              <a:buBlip>
                <a:blip r:embed="rId7"/>
              </a:buBlip>
            </a:pPr>
            <a:r>
              <a:rPr b="1" lang="fr-FR" sz="1600" spc="-1" strike="noStrike">
                <a:solidFill>
                  <a:srgbClr val="000000"/>
                </a:solidFill>
                <a:latin typeface="Tahoma"/>
                <a:ea typeface="Tahoma"/>
              </a:rPr>
              <a:t>Mise en place d’une OSP ? </a:t>
            </a:r>
            <a:r>
              <a:rPr b="0" lang="fr-FR" sz="1600" spc="-1" strike="noStrike">
                <a:solidFill>
                  <a:srgbClr val="000000"/>
                </a:solidFill>
                <a:latin typeface="Tahoma"/>
                <a:ea typeface="Tahoma"/>
              </a:rPr>
              <a:t>Peu incitative au regard de l'expérience</a:t>
            </a:r>
            <a:endParaRPr b="1" lang="fr-FR" sz="16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Les schémas juridiques possibles</a:t>
            </a:r>
            <a:endParaRPr b="0" lang="fr-FR" sz="2520" spc="-1" strike="noStrike">
              <a:solidFill>
                <a:srgbClr val="000000"/>
              </a:solidFill>
              <a:latin typeface="Tahoma"/>
            </a:endParaRPr>
          </a:p>
        </p:txBody>
      </p:sp>
      <p:sp>
        <p:nvSpPr>
          <p:cNvPr id="330"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SYNTHESE DES SCHEMAS RECOMMANDES</a:t>
            </a:r>
            <a:endParaRPr b="1" lang="fr-FR" sz="2150" spc="-1" strike="noStrike">
              <a:solidFill>
                <a:srgbClr val="000000"/>
              </a:solidFill>
              <a:latin typeface="Tahoma"/>
            </a:endParaRPr>
          </a:p>
        </p:txBody>
      </p:sp>
      <p:sp>
        <p:nvSpPr>
          <p:cNvPr id="331"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32"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33"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5A5B736B-1087-4031-93DB-2749A95973E5}" type="slidenum">
              <a:rPr b="0" lang="fr-FR" sz="900" spc="-1" strike="noStrike">
                <a:solidFill>
                  <a:srgbClr val="7f9b9b"/>
                </a:solidFill>
                <a:latin typeface="Tahoma"/>
                <a:ea typeface="Tahoma"/>
              </a:rPr>
              <a:t>24</a:t>
            </a:fld>
            <a:endParaRPr b="0" lang="fr-FR" sz="900" spc="-1" strike="noStrike">
              <a:latin typeface="Times New Roman"/>
            </a:endParaRPr>
          </a:p>
        </p:txBody>
      </p:sp>
      <p:graphicFrame>
        <p:nvGraphicFramePr>
          <p:cNvPr id="334" name="Table 6"/>
          <p:cNvGraphicFramePr/>
          <p:nvPr/>
        </p:nvGraphicFramePr>
        <p:xfrm>
          <a:off x="900360" y="2068920"/>
          <a:ext cx="7925760" cy="2879640"/>
        </p:xfrm>
        <a:graphic>
          <a:graphicData uri="http://schemas.openxmlformats.org/drawingml/2006/table">
            <a:tbl>
              <a:tblPr/>
              <a:tblGrid>
                <a:gridCol w="3807720"/>
                <a:gridCol w="4118040"/>
              </a:tblGrid>
              <a:tr h="42516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8d54f"/>
                    </a:solidFill>
                  </a:tcPr>
                </a:tc>
                <a:tc>
                  <a:txBody>
                    <a:bodyPr>
                      <a:noAutofit/>
                    </a:bodyPr>
                    <a:p>
                      <a:pPr algn="ctr">
                        <a:lnSpc>
                          <a:spcPct val="100000"/>
                        </a:lnSpc>
                      </a:pPr>
                      <a:r>
                        <a:rPr b="1" lang="fr-FR" sz="1800" spc="-1" strike="noStrike">
                          <a:solidFill>
                            <a:srgbClr val="ffffff"/>
                          </a:solidFill>
                          <a:latin typeface="Tahoma"/>
                        </a:rPr>
                        <a:t>Schémas juridiques recommandés</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c8d54f"/>
                    </a:solidFill>
                  </a:tcPr>
                </a:tc>
              </a:tr>
              <a:tr h="753120">
                <a:tc>
                  <a:txBody>
                    <a:bodyPr>
                      <a:noAutofit/>
                    </a:bodyPr>
                    <a:p>
                      <a:pPr>
                        <a:lnSpc>
                          <a:spcPct val="100000"/>
                        </a:lnSpc>
                      </a:pPr>
                      <a:r>
                        <a:rPr b="0" lang="fr-FR" sz="1800" spc="-1" strike="noStrike">
                          <a:solidFill>
                            <a:srgbClr val="009b9f"/>
                          </a:solidFill>
                          <a:latin typeface="Tahoma"/>
                        </a:rPr>
                        <a:t>Marie-Galante </a:t>
                      </a:r>
                      <a:r>
                        <a:rPr b="0" lang="fr-FR" sz="1800" spc="-1" strike="noStrike">
                          <a:solidFill>
                            <a:srgbClr val="009b9f"/>
                          </a:solidFill>
                          <a:latin typeface="Wingdings"/>
                        </a:rPr>
                        <a:t></a:t>
                      </a:r>
                      <a:r>
                        <a:rPr b="0" lang="fr-FR" sz="1800" spc="-1" strike="noStrike">
                          <a:solidFill>
                            <a:srgbClr val="009b9f"/>
                          </a:solidFill>
                          <a:latin typeface="Tahoma"/>
                        </a:rPr>
                        <a:t> Pointe-à-Pitre</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c>
                  <a:txBody>
                    <a:bodyPr>
                      <a:noAutofit/>
                    </a:bodyPr>
                    <a:p>
                      <a:pPr>
                        <a:lnSpc>
                          <a:spcPct val="100000"/>
                        </a:lnSpc>
                      </a:pPr>
                      <a:r>
                        <a:rPr b="0" lang="fr-FR" sz="1800" spc="-1" strike="noStrike">
                          <a:solidFill>
                            <a:srgbClr val="000000"/>
                          </a:solidFill>
                          <a:latin typeface="Tahoma"/>
                        </a:rPr>
                        <a:t>OSP pour les rotations existantes</a:t>
                      </a:r>
                      <a:endParaRPr b="0" lang="fr-FR" sz="1800" spc="-1" strike="noStrike">
                        <a:latin typeface="Arial"/>
                      </a:endParaRPr>
                    </a:p>
                    <a:p>
                      <a:pPr>
                        <a:lnSpc>
                          <a:spcPct val="100000"/>
                        </a:lnSpc>
                      </a:pPr>
                      <a:r>
                        <a:rPr b="0" lang="fr-FR" sz="1800" spc="-1" strike="noStrike">
                          <a:solidFill>
                            <a:srgbClr val="000000"/>
                          </a:solidFill>
                          <a:latin typeface="Tahoma"/>
                        </a:rPr>
                        <a:t>DSP pour la rotation complémentaire</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r>
              <a:tr h="425160">
                <a:tc>
                  <a:txBody>
                    <a:bodyPr>
                      <a:noAutofit/>
                    </a:bodyPr>
                    <a:p>
                      <a:pPr>
                        <a:lnSpc>
                          <a:spcPct val="100000"/>
                        </a:lnSpc>
                        <a:tabLst>
                          <a:tab algn="l" pos="0"/>
                        </a:tabLst>
                      </a:pPr>
                      <a:r>
                        <a:rPr b="0" lang="fr-FR" sz="1800" spc="-1" strike="noStrike">
                          <a:solidFill>
                            <a:srgbClr val="009b9f"/>
                          </a:solidFill>
                          <a:latin typeface="Tahoma"/>
                        </a:rPr>
                        <a:t>La Désirade </a:t>
                      </a:r>
                      <a:r>
                        <a:rPr b="0" lang="fr-FR" sz="1800" spc="-1" strike="noStrike">
                          <a:solidFill>
                            <a:srgbClr val="009b9f"/>
                          </a:solidFill>
                          <a:latin typeface="Wingdings"/>
                        </a:rPr>
                        <a:t></a:t>
                      </a:r>
                      <a:r>
                        <a:rPr b="0" lang="fr-FR" sz="1800" spc="-1" strike="noStrike">
                          <a:solidFill>
                            <a:srgbClr val="009b9f"/>
                          </a:solidFill>
                          <a:latin typeface="Tahoma"/>
                        </a:rPr>
                        <a:t> Saint-François</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f7e9"/>
                    </a:solidFill>
                  </a:tcPr>
                </a:tc>
                <a:tc>
                  <a:txBody>
                    <a:bodyPr>
                      <a:noAutofit/>
                    </a:bodyPr>
                    <a:p>
                      <a:pPr>
                        <a:lnSpc>
                          <a:spcPct val="100000"/>
                        </a:lnSpc>
                      </a:pPr>
                      <a:r>
                        <a:rPr b="0" lang="fr-FR" sz="1800" spc="-1" strike="noStrike">
                          <a:solidFill>
                            <a:srgbClr val="000000"/>
                          </a:solidFill>
                          <a:latin typeface="Tahoma"/>
                        </a:rPr>
                        <a:t>DSP</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f7e9"/>
                    </a:solidFill>
                  </a:tcPr>
                </a:tc>
              </a:tr>
              <a:tr h="425160">
                <a:tc>
                  <a:txBody>
                    <a:bodyPr>
                      <a:noAutofit/>
                    </a:bodyPr>
                    <a:p>
                      <a:pPr>
                        <a:lnSpc>
                          <a:spcPct val="100000"/>
                        </a:lnSpc>
                        <a:tabLst>
                          <a:tab algn="l" pos="0"/>
                        </a:tabLst>
                      </a:pPr>
                      <a:r>
                        <a:rPr b="0" lang="fr-FR" sz="1800" spc="-1" strike="noStrike">
                          <a:solidFill>
                            <a:srgbClr val="009b9f"/>
                          </a:solidFill>
                          <a:latin typeface="Tahoma"/>
                        </a:rPr>
                        <a:t>Les Saintes </a:t>
                      </a:r>
                      <a:r>
                        <a:rPr b="0" lang="fr-FR" sz="1800" spc="-1" strike="noStrike">
                          <a:solidFill>
                            <a:srgbClr val="009b9f"/>
                          </a:solidFill>
                          <a:latin typeface="Wingdings"/>
                        </a:rPr>
                        <a:t></a:t>
                      </a:r>
                      <a:r>
                        <a:rPr b="0" lang="fr-FR" sz="1800" spc="-1" strike="noStrike">
                          <a:solidFill>
                            <a:srgbClr val="009b9f"/>
                          </a:solidFill>
                          <a:latin typeface="Tahoma"/>
                        </a:rPr>
                        <a:t> Trois-Rivières</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c>
                  <a:txBody>
                    <a:bodyPr>
                      <a:noAutofit/>
                    </a:bodyPr>
                    <a:p>
                      <a:pPr>
                        <a:lnSpc>
                          <a:spcPct val="100000"/>
                        </a:lnSpc>
                      </a:pPr>
                      <a:r>
                        <a:rPr b="0" lang="fr-FR" sz="1800" spc="-1" strike="noStrike">
                          <a:solidFill>
                            <a:srgbClr val="000000"/>
                          </a:solidFill>
                          <a:latin typeface="Tahoma"/>
                        </a:rPr>
                        <a:t>OSP</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r>
              <a:tr h="425160">
                <a:tc>
                  <a:txBody>
                    <a:bodyPr>
                      <a:noAutofit/>
                    </a:bodyPr>
                    <a:p>
                      <a:pPr>
                        <a:lnSpc>
                          <a:spcPct val="100000"/>
                        </a:lnSpc>
                        <a:tabLst>
                          <a:tab algn="l" pos="0"/>
                        </a:tabLst>
                      </a:pPr>
                      <a:r>
                        <a:rPr b="0" lang="fr-FR" sz="1800" spc="-1" strike="noStrike">
                          <a:solidFill>
                            <a:srgbClr val="009b9f"/>
                          </a:solidFill>
                          <a:latin typeface="Tahoma"/>
                        </a:rPr>
                        <a:t>Les Saintes </a:t>
                      </a:r>
                      <a:r>
                        <a:rPr b="0" lang="fr-FR" sz="1800" spc="-1" strike="noStrike">
                          <a:solidFill>
                            <a:srgbClr val="009b9f"/>
                          </a:solidFill>
                          <a:latin typeface="Wingdings"/>
                        </a:rPr>
                        <a:t></a:t>
                      </a:r>
                      <a:r>
                        <a:rPr b="0" lang="fr-FR" sz="1800" spc="-1" strike="noStrike">
                          <a:solidFill>
                            <a:srgbClr val="009b9f"/>
                          </a:solidFill>
                          <a:latin typeface="Tahoma"/>
                        </a:rPr>
                        <a:t> Basse-Terre</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f7e9"/>
                    </a:solidFill>
                  </a:tcPr>
                </a:tc>
                <a:tc>
                  <a:txBody>
                    <a:bodyPr>
                      <a:noAutofit/>
                    </a:bodyPr>
                    <a:p>
                      <a:pPr>
                        <a:lnSpc>
                          <a:spcPct val="100000"/>
                        </a:lnSpc>
                      </a:pPr>
                      <a:r>
                        <a:rPr b="0" lang="fr-FR" sz="1800" spc="-1" strike="noStrike">
                          <a:solidFill>
                            <a:srgbClr val="000000"/>
                          </a:solidFill>
                          <a:latin typeface="Tahoma"/>
                        </a:rPr>
                        <a:t>OSP</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5f7e9"/>
                    </a:solidFill>
                  </a:tcPr>
                </a:tc>
              </a:tr>
              <a:tr h="425880">
                <a:tc>
                  <a:txBody>
                    <a:bodyPr>
                      <a:noAutofit/>
                    </a:bodyPr>
                    <a:p>
                      <a:pPr>
                        <a:lnSpc>
                          <a:spcPct val="100000"/>
                        </a:lnSpc>
                      </a:pPr>
                      <a:r>
                        <a:rPr b="0" lang="fr-FR" sz="1800" spc="-1" strike="noStrike">
                          <a:solidFill>
                            <a:srgbClr val="009b9f"/>
                          </a:solidFill>
                          <a:latin typeface="Tahoma"/>
                        </a:rPr>
                        <a:t>Terre-de-Haut</a:t>
                      </a:r>
                      <a:r>
                        <a:rPr b="0" lang="fr-FR" sz="1800" spc="-1" strike="noStrike">
                          <a:solidFill>
                            <a:srgbClr val="009b9f"/>
                          </a:solidFill>
                          <a:latin typeface="Wingdings"/>
                        </a:rPr>
                        <a:t></a:t>
                      </a:r>
                      <a:r>
                        <a:rPr b="0" lang="fr-FR" sz="1800" spc="-1" strike="noStrike">
                          <a:solidFill>
                            <a:srgbClr val="009b9f"/>
                          </a:solidFill>
                          <a:latin typeface="Tahoma"/>
                        </a:rPr>
                        <a:t> Terre-de-Bas</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c>
                  <a:txBody>
                    <a:bodyPr>
                      <a:noAutofit/>
                    </a:bodyPr>
                    <a:p>
                      <a:pPr>
                        <a:lnSpc>
                          <a:spcPct val="100000"/>
                        </a:lnSpc>
                      </a:pPr>
                      <a:r>
                        <a:rPr b="0" lang="fr-FR" sz="1800" spc="-1" strike="noStrike">
                          <a:solidFill>
                            <a:srgbClr val="000000"/>
                          </a:solidFill>
                          <a:latin typeface="Tahoma"/>
                        </a:rPr>
                        <a:t>DSP</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befd0"/>
                    </a:solidFill>
                  </a:tcPr>
                </a:tc>
              </a:tr>
            </a:tbl>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480240" y="449280"/>
            <a:ext cx="8988120" cy="645840"/>
          </a:xfrm>
          <a:prstGeom prst="rect">
            <a:avLst/>
          </a:prstGeom>
          <a:noFill/>
          <a:ln w="0">
            <a:noFill/>
          </a:ln>
        </p:spPr>
        <p:txBody>
          <a:bodyPr lIns="102240" rIns="102240" tIns="51120" bIns="51120">
            <a:noAutofit/>
          </a:bodyPr>
          <a:p>
            <a:pPr>
              <a:lnSpc>
                <a:spcPct val="100000"/>
              </a:lnSpc>
              <a:tabLst>
                <a:tab algn="l" pos="0"/>
              </a:tabLst>
            </a:pPr>
            <a:r>
              <a:rPr b="1" lang="fr-FR" sz="3200" spc="-1" strike="noStrike" cap="all">
                <a:solidFill>
                  <a:srgbClr val="ffffff"/>
                </a:solidFill>
                <a:latin typeface="Tahoma"/>
              </a:rPr>
              <a:t>sommaire</a:t>
            </a:r>
            <a:endParaRPr b="0" lang="fr-FR" sz="3200" spc="-1" strike="noStrike">
              <a:solidFill>
                <a:srgbClr val="000000"/>
              </a:solidFill>
              <a:latin typeface="Tahoma"/>
            </a:endParaRPr>
          </a:p>
        </p:txBody>
      </p:sp>
      <p:graphicFrame>
        <p:nvGraphicFramePr>
          <p:cNvPr id="3" name="Diagram3"/>
          <p:cNvGraphicFramePr/>
          <p:nvPr>
            <p:extLst>
              <p:ext uri="{D42A27DB-BD31-4B8C-83A1-F6EECF244321}">
                <p14:modId xmlns:p14="http://schemas.microsoft.com/office/powerpoint/2010/main" val="1720064221"/>
              </p:ext>
            </p:extLst>
          </p:nvPr>
        </p:nvGraphicFramePr>
        <p:xfrm>
          <a:off x="1471680" y="1528560"/>
          <a:ext cx="7125480" cy="4943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37"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ea typeface="Tahoma"/>
              </a:rPr>
              <a:t>Règlementation environnementale en vigueur</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38"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39"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17/05/2021</a:t>
            </a:r>
            <a:endParaRPr b="0" lang="fr-FR" sz="900" spc="-1" strike="noStrike">
              <a:latin typeface="Times New Roman"/>
            </a:endParaRPr>
          </a:p>
        </p:txBody>
      </p:sp>
      <p:sp>
        <p:nvSpPr>
          <p:cNvPr id="340"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D77C1DB3-BD12-44AD-BB06-DC735966804C}" type="slidenum">
              <a:rPr b="0" lang="fr-FR" sz="900" spc="-1" strike="noStrike">
                <a:solidFill>
                  <a:srgbClr val="7f9b9b"/>
                </a:solidFill>
                <a:latin typeface="Tahoma"/>
                <a:ea typeface="Tahoma"/>
              </a:rPr>
              <a:t>26</a:t>
            </a:fld>
            <a:endParaRPr b="0" lang="fr-FR" sz="900" spc="-1" strike="noStrike">
              <a:latin typeface="Times New Roman"/>
            </a:endParaRPr>
          </a:p>
        </p:txBody>
      </p:sp>
      <p:sp>
        <p:nvSpPr>
          <p:cNvPr id="341" name="TextShape 6"/>
          <p:cNvSpPr txBox="1"/>
          <p:nvPr/>
        </p:nvSpPr>
        <p:spPr>
          <a:xfrm>
            <a:off x="480240" y="1319400"/>
            <a:ext cx="8646480" cy="5658120"/>
          </a:xfrm>
          <a:prstGeom prst="rect">
            <a:avLst/>
          </a:prstGeom>
          <a:noFill/>
          <a:ln w="0">
            <a:noFill/>
          </a:ln>
        </p:spPr>
        <p:txBody>
          <a:bodyPr lIns="102240" rIns="102240" tIns="51120" bIns="51120">
            <a:normAutofit/>
          </a:bodyPr>
          <a:p>
            <a:pPr marL="344160" indent="-343800">
              <a:lnSpc>
                <a:spcPct val="120000"/>
              </a:lnSpc>
              <a:spcBef>
                <a:spcPts val="320"/>
              </a:spcBef>
              <a:buSzPct val="100000"/>
              <a:buBlip>
                <a:blip r:embed="rId2"/>
              </a:buBlip>
            </a:pPr>
            <a:r>
              <a:rPr b="1" lang="fr-FR" sz="1600" spc="-1" strike="noStrike">
                <a:solidFill>
                  <a:srgbClr val="000000"/>
                </a:solidFill>
                <a:latin typeface="Tahoma"/>
              </a:rPr>
              <a:t>Différentes règlementations existent</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La convention de l'IMO MARPOL, Annexe VI qui règlemente les polluants atmosphériques au niveau international</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conventions spécifiques à l'Europe comme la "EU Sulphur Directive"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règlements français qui sont très majoritairement une reprise des deux précédents</a:t>
            </a:r>
            <a:endParaRPr b="0" lang="fr-FR" sz="14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ea typeface="Tahoma"/>
              </a:rPr>
              <a:t>Différents polluants dont on étudie les émissions</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oxydes d'azote (NOx), gaz contribuant fortement aux pluies acides et nocifs pour la santé humaine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oxydes de soufre (SOx), gaz contribuant fortement aux pluies acides et nocifs pour la santé humaine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 dioxyde de carbone (CO2), puissant gaz à effet de serre contribuant significativement au réchauffement climatique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autres polluants : particules (PM), monoxyde de carbone (CO), composés organiques volatiles (COV), métaux lourds, ...</a:t>
            </a:r>
            <a:endParaRPr b="0"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43"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ea typeface="Tahoma"/>
              </a:rPr>
              <a:t>Règlementation environnementale applicable au cas d'étude</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44"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45"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17/05/2021</a:t>
            </a:r>
            <a:endParaRPr b="0" lang="fr-FR" sz="900" spc="-1" strike="noStrike">
              <a:latin typeface="Times New Roman"/>
            </a:endParaRPr>
          </a:p>
        </p:txBody>
      </p:sp>
      <p:sp>
        <p:nvSpPr>
          <p:cNvPr id="346"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5854B7E2-8C2D-40FB-A8C7-C4E85304F522}" type="slidenum">
              <a:rPr b="0" lang="fr-FR" sz="900" spc="-1" strike="noStrike">
                <a:solidFill>
                  <a:srgbClr val="7f9b9b"/>
                </a:solidFill>
                <a:latin typeface="Tahoma"/>
                <a:ea typeface="Tahoma"/>
              </a:rPr>
              <a:t>27</a:t>
            </a:fld>
            <a:endParaRPr b="0" lang="fr-FR" sz="900" spc="-1" strike="noStrike">
              <a:latin typeface="Times New Roman"/>
            </a:endParaRPr>
          </a:p>
        </p:txBody>
      </p:sp>
      <p:sp>
        <p:nvSpPr>
          <p:cNvPr id="347" name="TextShape 6"/>
          <p:cNvSpPr txBox="1"/>
          <p:nvPr/>
        </p:nvSpPr>
        <p:spPr>
          <a:xfrm>
            <a:off x="480240" y="1527480"/>
            <a:ext cx="8646480" cy="5159520"/>
          </a:xfrm>
          <a:prstGeom prst="rect">
            <a:avLst/>
          </a:prstGeom>
          <a:noFill/>
          <a:ln w="0">
            <a:noFill/>
          </a:ln>
        </p:spPr>
        <p:txBody>
          <a:bodyPr lIns="102240" rIns="102240" tIns="51120" bIns="51120">
            <a:normAutofit fontScale="94000"/>
          </a:bodyPr>
          <a:p>
            <a:pPr marL="344160" indent="-343800">
              <a:lnSpc>
                <a:spcPct val="120000"/>
              </a:lnSpc>
              <a:spcBef>
                <a:spcPts val="320"/>
              </a:spcBef>
              <a:buSzPct val="100000"/>
              <a:buBlip>
                <a:blip r:embed="rId2"/>
              </a:buBlip>
            </a:pPr>
            <a:r>
              <a:rPr b="1" lang="fr-FR" sz="1600" spc="-1" strike="noStrike">
                <a:solidFill>
                  <a:srgbClr val="000000"/>
                </a:solidFill>
                <a:latin typeface="Tahoma"/>
              </a:rPr>
              <a:t>Oxydes d'azote</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La convention de l'IMO MARPOL, Annexe VI, règle 13 règlemente les émissions d'oxyde d'azote des moteurs (pour navires neufs / lourdement rénovés) =&gt; applicable uniquement aux zones à faibles émissions ; pas de telles zones à proximité des Antilles même en projet</a:t>
            </a:r>
            <a:endParaRPr b="0" lang="fr-FR" sz="14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rPr>
              <a:t>Oxydes de soufre</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La convention de l'IMO MARPOL, Annexe VI, règle 14 règlemente la</a:t>
            </a:r>
            <a:r>
              <a:rPr b="0" lang="fr-FR" sz="1400" spc="-1" strike="noStrike">
                <a:solidFill>
                  <a:srgbClr val="7f9b9b"/>
                </a:solidFill>
                <a:latin typeface="Tahoma"/>
                <a:ea typeface="Tahoma"/>
              </a:rPr>
              <a:t> fraction de souffre des carburants =&gt; contraignante uniquement pour les navires fonctionnant au fuel lourd </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La "EU Sulphur Directive" règlemente la fraction de soufre du gazole marin =&gt; pas applicable aux départements d'outre-mer</a:t>
            </a:r>
            <a:endParaRPr b="0" lang="fr-FR" sz="1400" spc="-1" strike="noStrike">
              <a:solidFill>
                <a:srgbClr val="000000"/>
              </a:solidFill>
              <a:latin typeface="Tahoma"/>
            </a:endParaRPr>
          </a:p>
          <a:p>
            <a:pPr marL="344160" indent="-343800">
              <a:lnSpc>
                <a:spcPct val="120000"/>
              </a:lnSpc>
              <a:spcBef>
                <a:spcPts val="320"/>
              </a:spcBef>
              <a:buSzPct val="100000"/>
              <a:buBlip>
                <a:blip r:embed="rId4"/>
              </a:buBlip>
            </a:pPr>
            <a:r>
              <a:rPr b="1" lang="fr-FR" sz="1600" spc="-1" strike="noStrike">
                <a:solidFill>
                  <a:srgbClr val="000000"/>
                </a:solidFill>
                <a:latin typeface="Tahoma"/>
                <a:ea typeface="Tahoma"/>
              </a:rPr>
              <a:t>Dioxyde de carbone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La convention de l'IMO MARPOL, Annexe VI, règle 22 et 23 propose un indice de performance énergétique applicables aux navire neufs (EEDI) ou existants (EEXI) qui contraint les navires à avoir une certaine optimisation énergétique =&gt; les navires étudiés sont d'un type ou d'une taille qui les dispense de cette obligation</a:t>
            </a:r>
            <a:endParaRPr b="0" lang="fr-FR" sz="1400" spc="-1" strike="noStrike">
              <a:solidFill>
                <a:srgbClr val="000000"/>
              </a:solidFill>
              <a:latin typeface="Tahoma"/>
            </a:endParaRPr>
          </a:p>
          <a:p>
            <a:pPr marL="344160" indent="-343800">
              <a:lnSpc>
                <a:spcPct val="120000"/>
              </a:lnSpc>
              <a:spcBef>
                <a:spcPts val="320"/>
              </a:spcBef>
              <a:buSzPct val="100000"/>
              <a:buBlip>
                <a:blip r:embed="rId5"/>
              </a:buBlip>
            </a:pPr>
            <a:r>
              <a:rPr b="1" lang="fr-FR" sz="1600" spc="-1" strike="noStrike">
                <a:solidFill>
                  <a:srgbClr val="000000"/>
                </a:solidFill>
                <a:latin typeface="Tahoma"/>
                <a:ea typeface="Tahoma"/>
              </a:rPr>
              <a:t>Autres polluants</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Pas de règlementation actuelle ou en projet concernant les autres polluants</a:t>
            </a:r>
            <a:endParaRPr b="0" lang="fr-FR" sz="1400" spc="-1" strike="noStrike">
              <a:solidFill>
                <a:srgbClr val="000000"/>
              </a:solidFill>
              <a:latin typeface="Tahoma"/>
            </a:endParaRPr>
          </a:p>
          <a:p>
            <a:pPr marL="344160" indent="-343800">
              <a:lnSpc>
                <a:spcPct val="120000"/>
              </a:lnSpc>
              <a:spcBef>
                <a:spcPts val="320"/>
              </a:spcBef>
              <a:buSzPct val="100000"/>
              <a:buBlip>
                <a:blip r:embed="rId6"/>
              </a:buBlip>
            </a:pPr>
            <a:r>
              <a:rPr b="1" lang="fr-FR" sz="1600" spc="-1" strike="noStrike">
                <a:solidFill>
                  <a:srgbClr val="7f9b9b"/>
                </a:solidFill>
                <a:latin typeface="Tahoma"/>
                <a:ea typeface="Tahoma"/>
              </a:rPr>
              <a:t>Pas de cadre règlementaire contraignant qui pourrait obliger les armateurs à réduire l'impact environnemental de leurs navires</a:t>
            </a:r>
            <a:endParaRPr b="1" lang="fr-FR" sz="16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49"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Etat de l'art des modes de propulsion alternatifs</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50"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51"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17/05/2021</a:t>
            </a:r>
            <a:endParaRPr b="0" lang="fr-FR" sz="900" spc="-1" strike="noStrike">
              <a:latin typeface="Times New Roman"/>
            </a:endParaRPr>
          </a:p>
        </p:txBody>
      </p:sp>
      <p:sp>
        <p:nvSpPr>
          <p:cNvPr id="352"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B6A80238-3DB5-44E7-B0FC-87C21743EB57}" type="slidenum">
              <a:rPr b="0" lang="fr-FR" sz="900" spc="-1" strike="noStrike">
                <a:solidFill>
                  <a:srgbClr val="7f9b9b"/>
                </a:solidFill>
                <a:latin typeface="Tahoma"/>
                <a:ea typeface="Tahoma"/>
              </a:rPr>
              <a:t>28</a:t>
            </a:fld>
            <a:endParaRPr b="0" lang="fr-FR" sz="900" spc="-1" strike="noStrike">
              <a:latin typeface="Times New Roman"/>
            </a:endParaRPr>
          </a:p>
        </p:txBody>
      </p:sp>
      <p:sp>
        <p:nvSpPr>
          <p:cNvPr id="353" name="TextShape 6"/>
          <p:cNvSpPr txBox="1"/>
          <p:nvPr/>
        </p:nvSpPr>
        <p:spPr>
          <a:xfrm>
            <a:off x="480240" y="1328400"/>
            <a:ext cx="8646480" cy="2857320"/>
          </a:xfrm>
          <a:prstGeom prst="rect">
            <a:avLst/>
          </a:prstGeom>
          <a:noFill/>
          <a:ln w="0">
            <a:noFill/>
          </a:ln>
        </p:spPr>
        <p:txBody>
          <a:bodyPr lIns="102240" rIns="102240" tIns="51120" bIns="51120">
            <a:normAutofit fontScale="94000"/>
          </a:bodyPr>
          <a:p>
            <a:pPr marL="344160" indent="-343800">
              <a:lnSpc>
                <a:spcPct val="120000"/>
              </a:lnSpc>
              <a:spcBef>
                <a:spcPts val="320"/>
              </a:spcBef>
              <a:buSzPct val="100000"/>
              <a:buBlip>
                <a:blip r:embed="rId2"/>
              </a:buBlip>
            </a:pPr>
            <a:r>
              <a:rPr b="1" lang="fr-FR" sz="1600" spc="-1" strike="noStrike">
                <a:solidFill>
                  <a:srgbClr val="000000"/>
                </a:solidFill>
                <a:latin typeface="Tahoma"/>
              </a:rPr>
              <a:t>De nombreux axes de développement sont possibles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Utilisation de carburants alternatifs : GNL, GPL, méthanol, ammoniac, hydrogène, …</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Développement de la propulsion électrique / de l'hybridation</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Utilisation de biocarburants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Remotorisation ou ajout de dispositifs de réduction des polluants atmosphériques à des navires existants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Dispositifs permettant de réduire de manière indirecte l'impact environnemental : propulsion vélique / panneaux solaires / réduction de la consommation électrique, …</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Changement des conditions d'exploitation des navires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Optimisation énergétique du bilan électrique du bord</a:t>
            </a:r>
            <a:endParaRPr b="0"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pic>
        <p:nvPicPr>
          <p:cNvPr id="354" name="Image 3" descr=""/>
          <p:cNvPicPr/>
          <p:nvPr/>
        </p:nvPicPr>
        <p:blipFill>
          <a:blip r:embed="rId3"/>
          <a:srcRect l="28738" t="35809" r="43250" b="22507"/>
          <a:stretch/>
        </p:blipFill>
        <p:spPr>
          <a:xfrm>
            <a:off x="6321600" y="3931200"/>
            <a:ext cx="3407400" cy="2846160"/>
          </a:xfrm>
          <a:prstGeom prst="rect">
            <a:avLst/>
          </a:prstGeom>
          <a:ln w="0">
            <a:noFill/>
          </a:ln>
        </p:spPr>
      </p:pic>
      <p:sp>
        <p:nvSpPr>
          <p:cNvPr id="355" name="CustomShape 7"/>
          <p:cNvSpPr/>
          <p:nvPr/>
        </p:nvSpPr>
        <p:spPr>
          <a:xfrm>
            <a:off x="505800" y="4134960"/>
            <a:ext cx="6212880" cy="2744280"/>
          </a:xfrm>
          <a:prstGeom prst="rect">
            <a:avLst/>
          </a:prstGeom>
          <a:noFill/>
          <a:ln w="0">
            <a:noFill/>
          </a:ln>
        </p:spPr>
        <p:style>
          <a:lnRef idx="2"/>
          <a:fillRef idx="0"/>
          <a:effectRef idx="0"/>
          <a:fontRef idx="minor"/>
        </p:style>
        <p:txBody>
          <a:bodyPr lIns="102240" rIns="102240" tIns="51120" bIns="51120">
            <a:normAutofit fontScale="81000"/>
          </a:bodyPr>
          <a:p>
            <a:pPr marL="344160" indent="-343800">
              <a:lnSpc>
                <a:spcPct val="120000"/>
              </a:lnSpc>
              <a:spcBef>
                <a:spcPts val="320"/>
              </a:spcBef>
              <a:buSzPct val="100000"/>
              <a:buBlip>
                <a:blip r:embed="rId4"/>
              </a:buBlip>
            </a:pPr>
            <a:r>
              <a:rPr b="1" lang="fr-FR" sz="1600" spc="-1" strike="noStrike">
                <a:solidFill>
                  <a:srgbClr val="000000"/>
                </a:solidFill>
                <a:latin typeface="Tahoma"/>
                <a:ea typeface="Tahoma"/>
              </a:rPr>
              <a:t>Toutes ces solutions ne sont pas adaptées à la flotte de service de Guadeloupe:</a:t>
            </a:r>
            <a:endParaRPr b="0" lang="fr-FR" sz="1600" spc="-1" strike="noStrike">
              <a:latin typeface="Arial"/>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Il faut tenir compte à la fois de l'environnement dans lequel les navires opèrent (la Guadeloupe et ses environs) et du type de navire utilisé (jauge &lt; 725UMS et 600kW &lt; Pmoteur &lt; 2800kW)</a:t>
            </a:r>
            <a:endParaRPr b="0" lang="fr-FR" sz="1400" spc="-1" strike="noStrike">
              <a:latin typeface="Arial"/>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De la maturité de ces technologies</a:t>
            </a:r>
            <a:endParaRPr b="0" lang="fr-FR" sz="1400" spc="-1" strike="noStrike">
              <a:latin typeface="Arial"/>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Du potentiel de développement de filières de production de carburants alternatifs (H² ou autres) en Guadeloupe où la production d'électricité repose encore à près de 78% sur les énergies fossiles : faire des choix adaptés au mix énergétique envisagé dans le futur, en Guadeloupe.</a:t>
            </a:r>
            <a:endParaRPr b="0" lang="fr-FR" sz="1400" spc="-1" strike="noStrike">
              <a:latin typeface="Arial"/>
            </a:endParaRPr>
          </a:p>
          <a:p>
            <a:pPr marL="36360">
              <a:lnSpc>
                <a:spcPct val="120000"/>
              </a:lnSpc>
              <a:spcBef>
                <a:spcPts val="320"/>
              </a:spcBef>
              <a:tabLst>
                <a:tab algn="l" pos="0"/>
              </a:tabLst>
            </a:pP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57"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Carburants alternatifs</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58"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59"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17/05/2021</a:t>
            </a:r>
            <a:endParaRPr b="0" lang="fr-FR" sz="900" spc="-1" strike="noStrike">
              <a:latin typeface="Times New Roman"/>
            </a:endParaRPr>
          </a:p>
        </p:txBody>
      </p:sp>
      <p:sp>
        <p:nvSpPr>
          <p:cNvPr id="360"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D52C3A17-8C0F-4F42-82CC-12254CAEE262}" type="slidenum">
              <a:rPr b="0" lang="fr-FR" sz="900" spc="-1" strike="noStrike">
                <a:solidFill>
                  <a:srgbClr val="7f9b9b"/>
                </a:solidFill>
                <a:latin typeface="Tahoma"/>
                <a:ea typeface="Tahoma"/>
              </a:rPr>
              <a:t>29</a:t>
            </a:fld>
            <a:endParaRPr b="0" lang="fr-FR" sz="900" spc="-1" strike="noStrike">
              <a:latin typeface="Times New Roman"/>
            </a:endParaRPr>
          </a:p>
        </p:txBody>
      </p:sp>
      <p:sp>
        <p:nvSpPr>
          <p:cNvPr id="361" name="TextShape 6"/>
          <p:cNvSpPr txBox="1"/>
          <p:nvPr/>
        </p:nvSpPr>
        <p:spPr>
          <a:xfrm>
            <a:off x="480240" y="1319400"/>
            <a:ext cx="8646480" cy="5658120"/>
          </a:xfrm>
          <a:prstGeom prst="rect">
            <a:avLst/>
          </a:prstGeom>
          <a:noFill/>
          <a:ln w="0">
            <a:noFill/>
          </a:ln>
        </p:spPr>
        <p:txBody>
          <a:bodyPr lIns="102240" rIns="102240" tIns="51120" bIns="51120">
            <a:normAutofit fontScale="80000"/>
          </a:bodyPr>
          <a:p>
            <a:pPr marL="344160" indent="-343800">
              <a:lnSpc>
                <a:spcPct val="120000"/>
              </a:lnSpc>
              <a:spcBef>
                <a:spcPts val="320"/>
              </a:spcBef>
              <a:buSzPct val="100000"/>
              <a:buBlip>
                <a:blip r:embed="rId2"/>
              </a:buBlip>
            </a:pPr>
            <a:r>
              <a:rPr b="1" lang="fr-FR" sz="1600" spc="-1" strike="noStrike">
                <a:solidFill>
                  <a:srgbClr val="000000"/>
                </a:solidFill>
                <a:latin typeface="Tahoma"/>
              </a:rPr>
              <a:t>GNL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Solution de plus en plus répandue mais adaptée aux grands navires (L&gt;100m ; capacité GNL &gt; 1000m3) et nécessite tout un écosystème pour l'avitaillement : pas de terminaux GNL à proximité de la Guadeloupe</a:t>
            </a:r>
            <a:endParaRPr b="0" lang="fr-FR" sz="14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rPr>
              <a:t>GPL / Méthanol / Ammoniac</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Carburants avec chacun ses avantages / inconvénients mais peu répandus et technologies assez nouvelles =&gt; pas envisageable à court et moyen terme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Prévoir des mesures conservatrices sur les navires neufs pour permettre leur future adoption</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En particulier, le méthanol présente un potentiel d'adaptation à des navires en service (mode de stockage similaire à du gazole), lorsque ces carburants seront disponibles sur le marché</a:t>
            </a:r>
            <a:endParaRPr b="0" lang="fr-FR" sz="1400" spc="-1" strike="noStrike">
              <a:solidFill>
                <a:srgbClr val="000000"/>
              </a:solidFill>
              <a:latin typeface="Tahoma"/>
            </a:endParaRPr>
          </a:p>
          <a:p>
            <a:pPr marL="344160" indent="-343800">
              <a:lnSpc>
                <a:spcPct val="120000"/>
              </a:lnSpc>
              <a:spcBef>
                <a:spcPts val="320"/>
              </a:spcBef>
              <a:buSzPct val="100000"/>
              <a:buBlip>
                <a:blip r:embed="rId4"/>
              </a:buBlip>
            </a:pPr>
            <a:r>
              <a:rPr b="1" lang="fr-FR" sz="1600" spc="-1" strike="noStrike">
                <a:solidFill>
                  <a:srgbClr val="000000"/>
                </a:solidFill>
                <a:latin typeface="Tahoma"/>
                <a:ea typeface="Tahoma"/>
              </a:rPr>
              <a:t>Hydrogène</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Deux manières d'utiliser l'hydrogène :</a:t>
            </a:r>
            <a:endParaRPr b="0" lang="fr-FR" sz="1400" spc="-1" strike="noStrike">
              <a:solidFill>
                <a:srgbClr val="000000"/>
              </a:solidFill>
              <a:latin typeface="Tahoma"/>
            </a:endParaRPr>
          </a:p>
          <a:p>
            <a:pPr lvl="2" marL="1148760" indent="-228960">
              <a:lnSpc>
                <a:spcPct val="120000"/>
              </a:lnSpc>
              <a:spcBef>
                <a:spcPts val="241"/>
              </a:spcBef>
              <a:buClr>
                <a:srgbClr val="7f9b9b"/>
              </a:buClr>
              <a:buFont typeface="Tahoma"/>
              <a:buChar char="−"/>
            </a:pPr>
            <a:r>
              <a:rPr b="0" lang="fr-FR" sz="1200" spc="-1" strike="noStrike">
                <a:solidFill>
                  <a:srgbClr val="7f9b9b"/>
                </a:solidFill>
                <a:latin typeface="Tahoma"/>
                <a:ea typeface="Tahoma"/>
              </a:rPr>
              <a:t>Moteur thermique "classique" alimenté en mélange hydrogène gazole (développements en cours), voire en hydrogène pur (développements futurs)</a:t>
            </a:r>
            <a:endParaRPr b="0" lang="fr-FR" sz="1200" spc="-1" strike="noStrike">
              <a:solidFill>
                <a:srgbClr val="000000"/>
              </a:solidFill>
              <a:latin typeface="Tahoma"/>
            </a:endParaRPr>
          </a:p>
          <a:p>
            <a:pPr lvl="2" marL="1148760" indent="-228960">
              <a:lnSpc>
                <a:spcPct val="120000"/>
              </a:lnSpc>
              <a:spcBef>
                <a:spcPts val="241"/>
              </a:spcBef>
              <a:buClr>
                <a:srgbClr val="7f9b9b"/>
              </a:buClr>
              <a:buFont typeface="Tahoma"/>
              <a:buChar char="−"/>
            </a:pPr>
            <a:r>
              <a:rPr b="0" lang="fr-FR" sz="1200" spc="-1" strike="noStrike">
                <a:solidFill>
                  <a:srgbClr val="7f9b9b"/>
                </a:solidFill>
                <a:latin typeface="Tahoma"/>
                <a:ea typeface="Tahoma"/>
              </a:rPr>
              <a:t>Pile à combustible produisant de l'électricité + propulsion électrique</a:t>
            </a:r>
            <a:endParaRPr b="0" lang="fr-FR" sz="12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moteurs sont intéressants car réduisent fortement les émissions et restent proches techniquement d'un moteur classique =&gt; technologie pas encore très répandue mais qui mérite d'être étudiée à moyen terme, particulièrement pour les navires les plus puissants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PàC sont de plus en plus répandues, peuvent être intéressantes mais à réserver aux navires à faible vitesse et autonomie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Wingdings" charset="2"/>
              <a:buChar char=""/>
            </a:pPr>
            <a:r>
              <a:rPr b="1" lang="fr-FR" sz="1400" spc="-1" strike="noStrike">
                <a:solidFill>
                  <a:srgbClr val="7f9b9b"/>
                </a:solidFill>
                <a:latin typeface="Tahoma"/>
                <a:ea typeface="Tahoma"/>
              </a:rPr>
              <a:t>Par contre l'hydrogène nécessite une filière globale (autres applications type aéronautique / terrestre) et locale (stratégie énergétique de la Guadeloupe ?) car bilan global très mauvais si importé sur de longues distances</a:t>
            </a:r>
            <a:endParaRPr b="0"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185"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186"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187"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B77C561B-F1A5-4DFD-920F-9F3713A07CA0}"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188" name="TextShape 5"/>
          <p:cNvSpPr txBox="1"/>
          <p:nvPr/>
        </p:nvSpPr>
        <p:spPr>
          <a:xfrm>
            <a:off x="1010160" y="1743840"/>
            <a:ext cx="7761240" cy="4748040"/>
          </a:xfrm>
          <a:prstGeom prst="rect">
            <a:avLst/>
          </a:prstGeom>
          <a:noFill/>
          <a:ln w="0">
            <a:noFill/>
          </a:ln>
        </p:spPr>
        <p:txBody>
          <a:bodyPr lIns="102240" rIns="102240" tIns="51120" bIns="51120">
            <a:noAutofit/>
          </a:bodyPr>
          <a:p>
            <a:pPr>
              <a:lnSpc>
                <a:spcPct val="120000"/>
              </a:lnSpc>
              <a:spcBef>
                <a:spcPts val="320"/>
              </a:spcBef>
              <a:tabLst>
                <a:tab algn="l" pos="0"/>
              </a:tabLst>
            </a:pPr>
            <a:r>
              <a:rPr b="1" lang="fr-FR" sz="1600" spc="-1" strike="noStrike">
                <a:solidFill>
                  <a:srgbClr val="000000"/>
                </a:solidFill>
                <a:latin typeface="Tahoma"/>
                <a:ea typeface="Tahoma"/>
              </a:rPr>
              <a:t>Lors de la phase 1 de l’étude 4 modalités avaient été présentées :</a:t>
            </a:r>
            <a:endParaRPr b="1" lang="fr-FR" sz="1600" spc="-1" strike="noStrike">
              <a:solidFill>
                <a:srgbClr val="000000"/>
              </a:solidFill>
              <a:latin typeface="Tahoma"/>
            </a:endParaRPr>
          </a:p>
          <a:p>
            <a:pPr lvl="1" marL="766080" indent="-342720">
              <a:lnSpc>
                <a:spcPct val="120000"/>
              </a:lnSpc>
              <a:spcBef>
                <a:spcPts val="320"/>
              </a:spcBef>
              <a:buClr>
                <a:srgbClr val="7f9b9b"/>
              </a:buClr>
              <a:buFont typeface="Tahoma"/>
              <a:buAutoNum type="arabicPeriod"/>
              <a:tabLst>
                <a:tab algn="l" pos="0"/>
              </a:tabLst>
            </a:pPr>
            <a:r>
              <a:rPr b="0" lang="fr-FR" sz="1600" spc="-1" strike="noStrike">
                <a:solidFill>
                  <a:srgbClr val="000000"/>
                </a:solidFill>
                <a:latin typeface="Tahoma"/>
                <a:ea typeface="Tahoma"/>
              </a:rPr>
              <a:t>Conventions</a:t>
            </a:r>
            <a:endParaRPr b="0" lang="fr-FR" sz="1600" spc="-1" strike="noStrike">
              <a:solidFill>
                <a:srgbClr val="000000"/>
              </a:solidFill>
              <a:latin typeface="Tahoma"/>
            </a:endParaRPr>
          </a:p>
          <a:p>
            <a:pPr lvl="1" marL="766080" indent="-342720">
              <a:lnSpc>
                <a:spcPct val="120000"/>
              </a:lnSpc>
              <a:spcBef>
                <a:spcPts val="320"/>
              </a:spcBef>
              <a:buClr>
                <a:srgbClr val="7f9b9b"/>
              </a:buClr>
              <a:buFont typeface="Tahoma"/>
              <a:buAutoNum type="arabicPeriod"/>
              <a:tabLst>
                <a:tab algn="l" pos="0"/>
              </a:tabLst>
            </a:pPr>
            <a:r>
              <a:rPr b="0" lang="fr-FR" sz="1600" spc="-1" strike="noStrike">
                <a:solidFill>
                  <a:srgbClr val="000000"/>
                </a:solidFill>
                <a:latin typeface="Tahoma"/>
                <a:ea typeface="Tahoma"/>
              </a:rPr>
              <a:t>Obligations de Service Public – OSP</a:t>
            </a:r>
            <a:endParaRPr b="0" lang="fr-FR" sz="1600" spc="-1" strike="noStrike">
              <a:solidFill>
                <a:srgbClr val="000000"/>
              </a:solidFill>
              <a:latin typeface="Tahoma"/>
            </a:endParaRPr>
          </a:p>
          <a:p>
            <a:pPr lvl="1" marL="766080" indent="-342720">
              <a:lnSpc>
                <a:spcPct val="120000"/>
              </a:lnSpc>
              <a:spcBef>
                <a:spcPts val="320"/>
              </a:spcBef>
              <a:buClr>
                <a:srgbClr val="7f9b9b"/>
              </a:buClr>
              <a:buFont typeface="Tahoma"/>
              <a:buAutoNum type="arabicPeriod"/>
              <a:tabLst>
                <a:tab algn="l" pos="0"/>
              </a:tabLst>
            </a:pPr>
            <a:r>
              <a:rPr b="0" lang="fr-FR" sz="1600" spc="-1" strike="noStrike">
                <a:solidFill>
                  <a:srgbClr val="000000"/>
                </a:solidFill>
                <a:latin typeface="Tahoma"/>
                <a:ea typeface="Tahoma"/>
              </a:rPr>
              <a:t>Délégation de Service Public – DSP</a:t>
            </a:r>
            <a:endParaRPr b="0" lang="fr-FR" sz="1600" spc="-1" strike="noStrike">
              <a:solidFill>
                <a:srgbClr val="000000"/>
              </a:solidFill>
              <a:latin typeface="Tahoma"/>
            </a:endParaRPr>
          </a:p>
          <a:p>
            <a:pPr lvl="1" marL="766080" indent="-342720">
              <a:lnSpc>
                <a:spcPct val="120000"/>
              </a:lnSpc>
              <a:spcBef>
                <a:spcPts val="320"/>
              </a:spcBef>
              <a:buClr>
                <a:srgbClr val="7f9b9b"/>
              </a:buClr>
              <a:buFont typeface="Tahoma"/>
              <a:buAutoNum type="arabicPeriod"/>
              <a:tabLst>
                <a:tab algn="l" pos="0"/>
              </a:tabLst>
            </a:pPr>
            <a:r>
              <a:rPr b="0" lang="fr-FR" sz="1600" spc="-1" strike="noStrike">
                <a:solidFill>
                  <a:srgbClr val="000000"/>
                </a:solidFill>
                <a:latin typeface="Tahoma"/>
                <a:ea typeface="Tahoma"/>
              </a:rPr>
              <a:t>Société d’Economie Mixte (SEM)</a:t>
            </a:r>
            <a:endParaRPr b="0" lang="fr-FR" sz="1600" spc="-1" strike="noStrike">
              <a:solidFill>
                <a:srgbClr val="000000"/>
              </a:solidFill>
              <a:latin typeface="Tahoma"/>
            </a:endParaRPr>
          </a:p>
          <a:p>
            <a:endParaRPr b="1" lang="fr-FR" sz="1600" spc="-1" strike="noStrike">
              <a:solidFill>
                <a:srgbClr val="000000"/>
              </a:solidFill>
              <a:latin typeface="Tahoma"/>
            </a:endParaRPr>
          </a:p>
          <a:p>
            <a:pPr>
              <a:lnSpc>
                <a:spcPct val="120000"/>
              </a:lnSpc>
              <a:spcBef>
                <a:spcPts val="320"/>
              </a:spcBef>
              <a:tabLst>
                <a:tab algn="l" pos="0"/>
              </a:tabLst>
            </a:pPr>
            <a:r>
              <a:rPr b="1" lang="fr-FR" sz="1600" spc="-1" strike="noStrike">
                <a:solidFill>
                  <a:srgbClr val="000000"/>
                </a:solidFill>
                <a:latin typeface="Tahoma"/>
                <a:ea typeface="Tahoma"/>
              </a:rPr>
              <a:t>En première analyse, le COPIL avait décidé de centrer l’analyse sur les modalités n°1 &amp; 2,</a:t>
            </a:r>
            <a:endParaRPr b="1" lang="fr-FR" sz="1600" spc="-1" strike="noStrike">
              <a:solidFill>
                <a:srgbClr val="000000"/>
              </a:solidFill>
              <a:latin typeface="Tahoma"/>
            </a:endParaRPr>
          </a:p>
          <a:p>
            <a:pPr>
              <a:lnSpc>
                <a:spcPct val="120000"/>
              </a:lnSpc>
              <a:spcBef>
                <a:spcPts val="320"/>
              </a:spcBef>
              <a:tabLst>
                <a:tab algn="l" pos="0"/>
              </a:tabLst>
            </a:pPr>
            <a:endParaRPr b="1" lang="fr-FR" sz="1600" spc="-1" strike="noStrike">
              <a:solidFill>
                <a:srgbClr val="000000"/>
              </a:solidFill>
              <a:latin typeface="Tahoma"/>
            </a:endParaRPr>
          </a:p>
          <a:p>
            <a:pPr>
              <a:lnSpc>
                <a:spcPct val="120000"/>
              </a:lnSpc>
              <a:spcBef>
                <a:spcPts val="320"/>
              </a:spcBef>
              <a:tabLst>
                <a:tab algn="l" pos="0"/>
              </a:tabLst>
            </a:pPr>
            <a:r>
              <a:rPr b="1" lang="fr-FR" sz="1600" spc="-1" strike="noStrike">
                <a:solidFill>
                  <a:srgbClr val="000000"/>
                </a:solidFill>
                <a:latin typeface="Tahoma"/>
                <a:ea typeface="Tahoma"/>
              </a:rPr>
              <a:t>Toutefois, l’approfondissement des aspects juridiques et technico-économiques montre l’intérêt de prendre en compte également les dispositions de DSP,</a:t>
            </a:r>
            <a:endParaRPr b="1" lang="fr-FR" sz="16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63"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Propulsion électrique / hybride / biocarburants</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64"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65"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17/05/2021</a:t>
            </a:r>
            <a:endParaRPr b="0" lang="fr-FR" sz="900" spc="-1" strike="noStrike">
              <a:latin typeface="Times New Roman"/>
            </a:endParaRPr>
          </a:p>
        </p:txBody>
      </p:sp>
      <p:sp>
        <p:nvSpPr>
          <p:cNvPr id="366"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D125577B-7500-4F41-8FB3-199CB504100D}" type="slidenum">
              <a:rPr b="0" lang="fr-FR" sz="900" spc="-1" strike="noStrike">
                <a:solidFill>
                  <a:srgbClr val="7f9b9b"/>
                </a:solidFill>
                <a:latin typeface="Tahoma"/>
                <a:ea typeface="Tahoma"/>
              </a:rPr>
              <a:t>30</a:t>
            </a:fld>
            <a:endParaRPr b="0" lang="fr-FR" sz="900" spc="-1" strike="noStrike">
              <a:latin typeface="Times New Roman"/>
            </a:endParaRPr>
          </a:p>
        </p:txBody>
      </p:sp>
      <p:sp>
        <p:nvSpPr>
          <p:cNvPr id="367" name="TextShape 6"/>
          <p:cNvSpPr txBox="1"/>
          <p:nvPr/>
        </p:nvSpPr>
        <p:spPr>
          <a:xfrm>
            <a:off x="480240" y="1328400"/>
            <a:ext cx="8310960" cy="5367960"/>
          </a:xfrm>
          <a:prstGeom prst="rect">
            <a:avLst/>
          </a:prstGeom>
          <a:noFill/>
          <a:ln w="0">
            <a:noFill/>
          </a:ln>
        </p:spPr>
        <p:txBody>
          <a:bodyPr lIns="102240" rIns="102240" tIns="51120" bIns="51120">
            <a:normAutofit fontScale="89000"/>
          </a:bodyPr>
          <a:p>
            <a:pPr marL="344160" indent="-343800">
              <a:lnSpc>
                <a:spcPct val="120000"/>
              </a:lnSpc>
              <a:spcBef>
                <a:spcPts val="320"/>
              </a:spcBef>
              <a:buSzPct val="100000"/>
              <a:buBlip>
                <a:blip r:embed="rId2"/>
              </a:buBlip>
            </a:pPr>
            <a:r>
              <a:rPr b="1" lang="fr-FR" sz="1600" spc="-1" strike="noStrike">
                <a:solidFill>
                  <a:srgbClr val="000000"/>
                </a:solidFill>
                <a:latin typeface="Tahoma"/>
              </a:rPr>
              <a:t>Hybridation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Solution intéressante pour diminuer la puissance et l'utilisation des moteurs thermiques dans certains profils opérationnels (navigation basse vitesse en zéro émission / haute vitesse en mode diesel)</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Mais nécessite de la place pour embarquer les batteries =&gt; à réserver à des navires relativement lourds et/ou lents ; avec des grandes variations de vitesse dans leur profil d'utilisation</a:t>
            </a:r>
            <a:endParaRPr b="0" lang="fr-FR" sz="14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ea typeface="Tahoma"/>
              </a:rPr>
              <a:t>100% électrique</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batteries sont un moyen de stockage de l'énergie très encombrant</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Mais technologie relativement fiable et maitrisée, à conseiller pour les navires à très faible vitesse et autonomie</a:t>
            </a:r>
            <a:endParaRPr b="0" lang="fr-FR" sz="1400" spc="-1" strike="noStrike">
              <a:solidFill>
                <a:srgbClr val="000000"/>
              </a:solidFill>
              <a:latin typeface="Tahoma"/>
            </a:endParaRPr>
          </a:p>
          <a:p>
            <a:pPr marL="344160" indent="-343800">
              <a:lnSpc>
                <a:spcPct val="120000"/>
              </a:lnSpc>
              <a:spcBef>
                <a:spcPts val="320"/>
              </a:spcBef>
              <a:buSzPct val="100000"/>
              <a:buBlip>
                <a:blip r:embed="rId4"/>
              </a:buBlip>
            </a:pPr>
            <a:r>
              <a:rPr b="1" lang="fr-FR" sz="1600" spc="-1" strike="noStrike">
                <a:solidFill>
                  <a:srgbClr val="000000"/>
                </a:solidFill>
                <a:latin typeface="Tahoma"/>
                <a:ea typeface="Tahoma"/>
              </a:rPr>
              <a:t>Biocarburants</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Permet de réduire de manière importante les émissions directes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Tous les constructeurs ne certifient pas leurs moteurs pour une utilisation à 100% de biocarburant</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Valable surtout si il y a une fabrication locale de biocarburants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Wingdings" charset="2"/>
              <a:buChar char=""/>
            </a:pPr>
            <a:r>
              <a:rPr b="1" lang="fr-FR" sz="1400" spc="-1" strike="noStrike">
                <a:solidFill>
                  <a:srgbClr val="7f9b9b"/>
                </a:solidFill>
                <a:latin typeface="Tahoma"/>
                <a:ea typeface="Tahoma"/>
              </a:rPr>
              <a:t>La ressource de bagasse est déjà valorisée à 95% et il y a déjà des projets pour la valorisation des autres sources de biomasse de l'ile. Le choix d'une telle solution pour le maritime doit être mesuré à la possibilité de développement de nouvelles filières locales.</a:t>
            </a:r>
            <a:endParaRPr b="0"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69"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Autres dispositifs de réduction de l'impact environnemental</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70"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71"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17/05/2021</a:t>
            </a:r>
            <a:endParaRPr b="0" lang="fr-FR" sz="900" spc="-1" strike="noStrike">
              <a:latin typeface="Times New Roman"/>
            </a:endParaRPr>
          </a:p>
        </p:txBody>
      </p:sp>
      <p:sp>
        <p:nvSpPr>
          <p:cNvPr id="372"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A878018D-2EC3-4501-AC88-CCD46EA65528}" type="slidenum">
              <a:rPr b="0" lang="fr-FR" sz="900" spc="-1" strike="noStrike">
                <a:solidFill>
                  <a:srgbClr val="7f9b9b"/>
                </a:solidFill>
                <a:latin typeface="Tahoma"/>
                <a:ea typeface="Tahoma"/>
              </a:rPr>
              <a:t>31</a:t>
            </a:fld>
            <a:endParaRPr b="0" lang="fr-FR" sz="900" spc="-1" strike="noStrike">
              <a:latin typeface="Times New Roman"/>
            </a:endParaRPr>
          </a:p>
        </p:txBody>
      </p:sp>
      <p:sp>
        <p:nvSpPr>
          <p:cNvPr id="373" name="TextShape 6"/>
          <p:cNvSpPr txBox="1"/>
          <p:nvPr/>
        </p:nvSpPr>
        <p:spPr>
          <a:xfrm>
            <a:off x="480240" y="1328400"/>
            <a:ext cx="8419680" cy="5367960"/>
          </a:xfrm>
          <a:prstGeom prst="rect">
            <a:avLst/>
          </a:prstGeom>
          <a:noFill/>
          <a:ln w="0">
            <a:noFill/>
          </a:ln>
        </p:spPr>
        <p:txBody>
          <a:bodyPr lIns="102240" rIns="102240" tIns="51120" bIns="51120">
            <a:normAutofit fontScale="51000"/>
          </a:bodyPr>
          <a:p>
            <a:pPr>
              <a:lnSpc>
                <a:spcPct val="120000"/>
              </a:lnSpc>
              <a:spcBef>
                <a:spcPts val="320"/>
              </a:spcBef>
            </a:pPr>
            <a:endParaRPr b="1" lang="fr-FR" sz="2160" spc="-1" strike="noStrike">
              <a:solidFill>
                <a:srgbClr val="000000"/>
              </a:solidFill>
              <a:latin typeface="Tahoma"/>
            </a:endParaRPr>
          </a:p>
          <a:p>
            <a:pPr marL="344160" indent="-343800">
              <a:lnSpc>
                <a:spcPct val="120000"/>
              </a:lnSpc>
              <a:spcBef>
                <a:spcPts val="320"/>
              </a:spcBef>
              <a:buSzPct val="100000"/>
              <a:buBlip>
                <a:blip r:embed="rId2"/>
              </a:buBlip>
            </a:pPr>
            <a:r>
              <a:rPr b="1" lang="fr-FR" sz="1600" spc="-1" strike="noStrike">
                <a:solidFill>
                  <a:srgbClr val="000000"/>
                </a:solidFill>
                <a:latin typeface="Tahoma"/>
                <a:ea typeface="Tahoma"/>
              </a:rPr>
              <a:t>Propulsion vélique</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A priori peu adapté au profil d'utilisation des navires de la flotte de service même si pertinent pour de nombreuses autres applications</a:t>
            </a:r>
            <a:endParaRPr b="0" lang="fr-FR" sz="14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ea typeface="Tahoma"/>
              </a:rPr>
              <a:t>Panneaux photovoltaïques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A n'envisager sur pour de petites unités, très légères et avec faible vitesse et distance à parcourir</a:t>
            </a:r>
            <a:endParaRPr b="0" lang="fr-FR" sz="1400" spc="-1" strike="noStrike">
              <a:solidFill>
                <a:srgbClr val="000000"/>
              </a:solidFill>
              <a:latin typeface="Tahoma"/>
            </a:endParaRPr>
          </a:p>
          <a:p>
            <a:pPr marL="344160" indent="-343800">
              <a:lnSpc>
                <a:spcPct val="120000"/>
              </a:lnSpc>
              <a:spcBef>
                <a:spcPts val="320"/>
              </a:spcBef>
              <a:buSzPct val="100000"/>
              <a:buBlip>
                <a:blip r:embed="rId4"/>
              </a:buBlip>
            </a:pPr>
            <a:r>
              <a:rPr b="1" lang="fr-FR" sz="1600" spc="-1" strike="noStrike">
                <a:solidFill>
                  <a:srgbClr val="000000"/>
                </a:solidFill>
                <a:latin typeface="Tahoma"/>
                <a:ea typeface="Tahoma"/>
              </a:rPr>
              <a:t>Filtres SCR</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Plutôt aisé à installer mais impact faible sur les émissions globales ; permet simplement de filtrer les NOx et SOx mais pas d'impact positif sur le CO²</a:t>
            </a:r>
            <a:endParaRPr b="0" lang="fr-FR" sz="1400" spc="-1" strike="noStrike">
              <a:solidFill>
                <a:srgbClr val="000000"/>
              </a:solidFill>
              <a:latin typeface="Tahoma"/>
            </a:endParaRPr>
          </a:p>
          <a:p>
            <a:pPr marL="344160" indent="-343800">
              <a:lnSpc>
                <a:spcPct val="120000"/>
              </a:lnSpc>
              <a:spcBef>
                <a:spcPts val="281"/>
              </a:spcBef>
              <a:buSzPct val="100000"/>
              <a:buBlip>
                <a:blip r:embed="rId5"/>
              </a:buBlip>
            </a:pPr>
            <a:r>
              <a:rPr b="1" lang="fr-FR" sz="1400" spc="-1" strike="noStrike">
                <a:solidFill>
                  <a:srgbClr val="000000"/>
                </a:solidFill>
                <a:latin typeface="Tahoma"/>
                <a:ea typeface="Tahoma"/>
              </a:rPr>
              <a:t>Remotorisation</a:t>
            </a:r>
            <a:endParaRPr b="1"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Remplacement de moteurs anciens et gourmands en carburant par des moteurs de dernière génération</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Intéressant dans le cadre de refontes à mi-vie des navires</a:t>
            </a:r>
            <a:endParaRPr b="0" lang="fr-FR" sz="1400" spc="-1" strike="noStrike">
              <a:solidFill>
                <a:srgbClr val="000000"/>
              </a:solidFill>
              <a:latin typeface="Tahoma"/>
            </a:endParaRPr>
          </a:p>
          <a:p>
            <a:pPr marL="344160" indent="-343800">
              <a:lnSpc>
                <a:spcPct val="120000"/>
              </a:lnSpc>
              <a:spcBef>
                <a:spcPts val="281"/>
              </a:spcBef>
              <a:buSzPct val="100000"/>
              <a:buBlip>
                <a:blip r:embed="rId6"/>
              </a:buBlip>
            </a:pPr>
            <a:r>
              <a:rPr b="1" lang="fr-FR" sz="1400" spc="-1" strike="noStrike">
                <a:solidFill>
                  <a:srgbClr val="000000"/>
                </a:solidFill>
                <a:latin typeface="Tahoma"/>
                <a:ea typeface="Tahoma"/>
              </a:rPr>
              <a:t>Optimisation du bilan énergétique "bord"</a:t>
            </a:r>
            <a:endParaRPr b="1"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Solution intéressante si grosse amélioration + navires avec suffisamment de potentiel résiduel de réduction de la consommation électrique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Solution simple pour réduire l'utilisation des groupes électrogènes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Peut porter à la fois sur des matériels (Par ex renforcer l'isolation pour réduire la climatisation) ou des usages (couper les servitudes les plus gourmandes quand le navire est à quai)</a:t>
            </a:r>
            <a:endParaRPr b="0" lang="fr-FR" sz="1400" spc="-1" strike="noStrike">
              <a:solidFill>
                <a:srgbClr val="000000"/>
              </a:solidFill>
              <a:latin typeface="Tahoma"/>
            </a:endParaRPr>
          </a:p>
          <a:p>
            <a:pPr marL="344160" indent="-343800">
              <a:lnSpc>
                <a:spcPct val="120000"/>
              </a:lnSpc>
              <a:spcBef>
                <a:spcPts val="281"/>
              </a:spcBef>
              <a:buSzPct val="100000"/>
              <a:buBlip>
                <a:blip r:embed="rId7"/>
              </a:buBlip>
            </a:pPr>
            <a:r>
              <a:rPr b="1" lang="fr-FR" sz="1400" spc="-1" strike="noStrike">
                <a:solidFill>
                  <a:srgbClr val="000000"/>
                </a:solidFill>
                <a:latin typeface="Tahoma"/>
                <a:ea typeface="Tahoma"/>
              </a:rPr>
              <a:t>Alimentation électrique à quai des navires</a:t>
            </a:r>
            <a:endParaRPr b="1"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Eviter le fonctionnement sur groupe électrogène des navires en attente à quai</a:t>
            </a:r>
            <a:endParaRPr b="0" lang="fr-FR" sz="1400" spc="-1" strike="noStrike">
              <a:solidFill>
                <a:srgbClr val="000000"/>
              </a:solidFill>
              <a:latin typeface="Tahoma"/>
            </a:endParaRPr>
          </a:p>
          <a:p>
            <a:pPr marL="344160" indent="-343800">
              <a:lnSpc>
                <a:spcPct val="120000"/>
              </a:lnSpc>
              <a:spcBef>
                <a:spcPts val="281"/>
              </a:spcBef>
              <a:buSzPct val="100000"/>
              <a:buBlip>
                <a:blip r:embed="rId8"/>
              </a:buBlip>
            </a:pPr>
            <a:r>
              <a:rPr b="1" lang="fr-FR" sz="1400" spc="-1" strike="noStrike">
                <a:solidFill>
                  <a:srgbClr val="000000"/>
                </a:solidFill>
                <a:latin typeface="Tahoma"/>
                <a:ea typeface="Tahoma"/>
              </a:rPr>
              <a:t>Réduction de la vitesse des navires</a:t>
            </a:r>
            <a:endParaRPr b="1"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Si c'est acceptable pour les usagers, réduction de la vitesse des navires même d'un ou deux nœuds permet d'importantes économies en carburant, en ne générant souvent que quelques minutes d'allongement du temps de trajet</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Mesure pouvant être accompagnée d'une réflexion sur l'optimisation des flux à quai pour compenser le temps perdu par moins d'attente à la montée/descente.</a:t>
            </a:r>
            <a:endParaRPr b="0"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75"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Flotte existante</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76"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77"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78"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F8E64C9F-7B66-43C1-A2BC-55DD28EFE060}" type="slidenum">
              <a:rPr b="0" lang="fr-FR" sz="900" spc="-1" strike="noStrike">
                <a:solidFill>
                  <a:srgbClr val="7f9b9b"/>
                </a:solidFill>
                <a:latin typeface="Tahoma"/>
                <a:ea typeface="Tahoma"/>
              </a:rPr>
              <a:t>32</a:t>
            </a:fld>
            <a:endParaRPr b="0" lang="fr-FR" sz="900" spc="-1" strike="noStrike">
              <a:latin typeface="Times New Roman"/>
            </a:endParaRPr>
          </a:p>
        </p:txBody>
      </p:sp>
      <p:sp>
        <p:nvSpPr>
          <p:cNvPr id="379" name="TextShape 6"/>
          <p:cNvSpPr txBox="1"/>
          <p:nvPr/>
        </p:nvSpPr>
        <p:spPr>
          <a:xfrm>
            <a:off x="480240" y="1319400"/>
            <a:ext cx="8646480" cy="5658120"/>
          </a:xfrm>
          <a:prstGeom prst="rect">
            <a:avLst/>
          </a:prstGeom>
          <a:noFill/>
          <a:ln w="0">
            <a:noFill/>
          </a:ln>
        </p:spPr>
        <p:txBody>
          <a:bodyPr lIns="102240" rIns="102240" tIns="51120" bIns="51120">
            <a:normAutofit fontScale="77000"/>
          </a:bodyPr>
          <a:p>
            <a:pPr marL="344160" indent="-343800">
              <a:lnSpc>
                <a:spcPct val="120000"/>
              </a:lnSpc>
              <a:spcBef>
                <a:spcPts val="320"/>
              </a:spcBef>
              <a:buSzPct val="100000"/>
              <a:buBlip>
                <a:blip r:embed="rId2"/>
              </a:buBlip>
            </a:pPr>
            <a:r>
              <a:rPr b="1" lang="fr-FR" sz="1600" spc="-1" strike="noStrike">
                <a:solidFill>
                  <a:srgbClr val="000000"/>
                </a:solidFill>
                <a:latin typeface="Tahoma"/>
              </a:rPr>
              <a:t>D'après la phase I de l'étude, les émissions de polluants atmosphériques sont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Pour le transport de passagers, dues à près de 79% aux 4 catamarans de transport rapides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Pour le transport de fret, dues à plus de 87% aux 4 navires rouliers</a:t>
            </a:r>
            <a:endParaRPr b="0" lang="fr-FR" sz="14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ea typeface="Tahoma"/>
              </a:rPr>
              <a:t>Les navires étudiés peuvent être séparés en 5 catégories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navires de transport de passagers rapides (4 navires)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navires à passagers conventionnels réalisant des trajets courts (4 navires)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navires à passagers conventionnels réalisant des trajets longs (5 navires)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navires rouliers cargo (4 navires)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Les petits navires de transport de fret (2 navires)</a:t>
            </a:r>
            <a:endParaRPr b="0" lang="fr-FR" sz="1400" spc="-1" strike="noStrike">
              <a:solidFill>
                <a:srgbClr val="000000"/>
              </a:solidFill>
              <a:latin typeface="Tahoma"/>
            </a:endParaRPr>
          </a:p>
          <a:p>
            <a:pPr marL="344160" indent="-343800">
              <a:lnSpc>
                <a:spcPct val="120000"/>
              </a:lnSpc>
              <a:spcBef>
                <a:spcPts val="320"/>
              </a:spcBef>
              <a:buSzPct val="100000"/>
              <a:buBlip>
                <a:blip r:embed="rId4"/>
              </a:buBlip>
            </a:pPr>
            <a:r>
              <a:rPr b="1" lang="fr-FR" sz="1600" spc="-1" strike="noStrike">
                <a:solidFill>
                  <a:srgbClr val="7f9b9b"/>
                </a:solidFill>
                <a:latin typeface="Tahoma"/>
                <a:ea typeface="Tahoma"/>
              </a:rPr>
              <a:t>De grands axes d'amélioration sont donnés ici pour chaque catégorie de navire mais les grands principes à appliquer pourrait être de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Remplacer les navires les plus anciens par des navires plus vertueux sur le plan environnemental, en obligeant les armateurs à des mesures fortes de rupture technologiques, ou à minima de marge d'évolution pour permettre l'intégration de nouvelles technologies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Rénover les navires les plus récents afin de les optimiser du point de vue environnemental et réaliser pour chacun d'entre eux une étude énergétique détaillée ; effectuer un audit énergétique de ces navires pour identifier les pistes les plus pertinentes et adaptées à leur champ d'application</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Développer des infrastructures portuaires permettant aux armateurs de réduire l'impact de leurs navires (installations de courant quai / alimentation en carburants alternatifs / gestion des flux passagers / de collecte et de recyclage des déchets produits à bord)</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Réfléchir aux usages et à leurs évolutions possibles (Réduction de la vitesse sur certaines lignes ? Evolution de certaines lignes sous-utilisées ?)</a:t>
            </a:r>
            <a:endParaRPr b="0"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81"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Navires de transport de passagers rapides </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82"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83"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84"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B066B15F-EB98-47B8-82FC-06D4DF4285F4}" type="slidenum">
              <a:rPr b="0" lang="fr-FR" sz="900" spc="-1" strike="noStrike">
                <a:solidFill>
                  <a:srgbClr val="7f9b9b"/>
                </a:solidFill>
                <a:latin typeface="Tahoma"/>
                <a:ea typeface="Tahoma"/>
              </a:rPr>
              <a:t>33</a:t>
            </a:fld>
            <a:endParaRPr b="0" lang="fr-FR" sz="900" spc="-1" strike="noStrike">
              <a:latin typeface="Times New Roman"/>
            </a:endParaRPr>
          </a:p>
        </p:txBody>
      </p:sp>
      <p:sp>
        <p:nvSpPr>
          <p:cNvPr id="385" name="TextShape 6"/>
          <p:cNvSpPr txBox="1"/>
          <p:nvPr/>
        </p:nvSpPr>
        <p:spPr>
          <a:xfrm>
            <a:off x="480240" y="1319400"/>
            <a:ext cx="8646480" cy="5658120"/>
          </a:xfrm>
          <a:prstGeom prst="rect">
            <a:avLst/>
          </a:prstGeom>
          <a:noFill/>
          <a:ln w="0">
            <a:noFill/>
          </a:ln>
        </p:spPr>
        <p:txBody>
          <a:bodyPr lIns="102240" rIns="102240" tIns="51120" bIns="51120">
            <a:normAutofit/>
          </a:bodyPr>
          <a:p>
            <a:pPr marL="344160" indent="-343800">
              <a:lnSpc>
                <a:spcPct val="120000"/>
              </a:lnSpc>
              <a:spcBef>
                <a:spcPts val="320"/>
              </a:spcBef>
              <a:buSzPct val="100000"/>
              <a:buBlip>
                <a:blip r:embed="rId2"/>
              </a:buBlip>
            </a:pPr>
            <a:r>
              <a:rPr b="1" lang="fr-FR" sz="1600" spc="-1" strike="noStrike">
                <a:solidFill>
                  <a:srgbClr val="000000"/>
                </a:solidFill>
                <a:latin typeface="Tahoma"/>
              </a:rPr>
              <a:t>Flotte plutôt récente sauf le </a:t>
            </a:r>
            <a:r>
              <a:rPr b="1" i="1" lang="fr-FR" sz="1600" spc="-1" strike="noStrike">
                <a:solidFill>
                  <a:srgbClr val="000000"/>
                </a:solidFill>
                <a:latin typeface="Tahoma"/>
              </a:rPr>
              <a:t>Sunnyday</a:t>
            </a:r>
            <a:endParaRPr b="1" lang="fr-FR" sz="16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rPr>
              <a:t>Pistes d'amélioration</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Proposer une légère réduction de la vitesse sur ces lignes </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Remplacement du plus vieux navire par une unité :</a:t>
            </a:r>
            <a:endParaRPr b="0" lang="fr-FR" sz="1400" spc="-1" strike="noStrike">
              <a:solidFill>
                <a:srgbClr val="000000"/>
              </a:solidFill>
              <a:latin typeface="Tahoma"/>
            </a:endParaRPr>
          </a:p>
          <a:p>
            <a:pPr lvl="2" marL="1148760" indent="-228960">
              <a:lnSpc>
                <a:spcPct val="120000"/>
              </a:lnSpc>
              <a:spcBef>
                <a:spcPts val="241"/>
              </a:spcBef>
              <a:buClr>
                <a:srgbClr val="7f9b9b"/>
              </a:buClr>
              <a:buFont typeface="Tahoma"/>
              <a:buChar char="−"/>
            </a:pPr>
            <a:r>
              <a:rPr b="0" lang="fr-FR" sz="1200" spc="-1" strike="noStrike">
                <a:solidFill>
                  <a:srgbClr val="7f9b9b"/>
                </a:solidFill>
                <a:latin typeface="Tahoma"/>
                <a:ea typeface="Tahoma"/>
              </a:rPr>
              <a:t>Equipée de moteurs dual-fuel hydrogène-gazole si une filière locale hydrogène est mise en place</a:t>
            </a:r>
            <a:endParaRPr b="0" lang="fr-FR" sz="1200" spc="-1" strike="noStrike">
              <a:solidFill>
                <a:srgbClr val="000000"/>
              </a:solidFill>
              <a:latin typeface="Tahoma"/>
            </a:endParaRPr>
          </a:p>
          <a:p>
            <a:pPr lvl="2" marL="1148760" indent="-228960">
              <a:lnSpc>
                <a:spcPct val="120000"/>
              </a:lnSpc>
              <a:spcBef>
                <a:spcPts val="241"/>
              </a:spcBef>
              <a:buClr>
                <a:srgbClr val="7f9b9b"/>
              </a:buClr>
              <a:buFont typeface="Tahoma"/>
              <a:buChar char="−"/>
            </a:pPr>
            <a:r>
              <a:rPr b="0" lang="fr-FR" sz="1200" spc="-1" strike="noStrike">
                <a:solidFill>
                  <a:srgbClr val="7f9b9b"/>
                </a:solidFill>
                <a:latin typeface="Tahoma"/>
                <a:ea typeface="Tahoma"/>
              </a:rPr>
              <a:t>Ou Moteur compatible biocarburant, voire méthanol</a:t>
            </a:r>
            <a:endParaRPr b="0" lang="fr-FR" sz="1200" spc="-1" strike="noStrike">
              <a:solidFill>
                <a:srgbClr val="000000"/>
              </a:solidFill>
              <a:latin typeface="Tahoma"/>
            </a:endParaRPr>
          </a:p>
          <a:p>
            <a:pPr lvl="2" marL="1148760" indent="-228960">
              <a:lnSpc>
                <a:spcPct val="120000"/>
              </a:lnSpc>
              <a:spcBef>
                <a:spcPts val="241"/>
              </a:spcBef>
              <a:buClr>
                <a:srgbClr val="7f9b9b"/>
              </a:buClr>
              <a:buFont typeface="Tahoma"/>
              <a:buChar char="−"/>
            </a:pPr>
            <a:r>
              <a:rPr b="0" lang="fr-FR" sz="1200" spc="-1" strike="noStrike">
                <a:solidFill>
                  <a:srgbClr val="7f9b9b"/>
                </a:solidFill>
                <a:latin typeface="Tahoma"/>
                <a:ea typeface="Tahoma"/>
              </a:rPr>
              <a:t>Ou Equipée d'une PAC H² en remplacement des groupes électrogènes</a:t>
            </a:r>
            <a:endParaRPr b="0" lang="fr-FR" sz="12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Rénovation progressive des autres navires avec des moteurs plus vertueux équipés de dispositifs de filtration des polluants atmosphériques =&gt; profiter de la faible durée de vie des moteurs rapides équipant ce genre de navire qui conduira de toute façon à les remplacer en cours de vie.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Généralisation du courant quai pour ces navires dont les groupes électrogènes sont de fortes puissances</a:t>
            </a:r>
            <a:endParaRPr b="0" lang="fr-FR" sz="1400" spc="-1" strike="noStrike">
              <a:solidFill>
                <a:srgbClr val="000000"/>
              </a:solidFill>
              <a:latin typeface="Tahoma"/>
            </a:endParaRPr>
          </a:p>
          <a:p>
            <a:endParaRPr b="1"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87"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Navires de transport de passagers conventionnels </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88"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89"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90"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C4A2D4C4-DB7F-49CE-9E7C-0D57B5750D0F}" type="slidenum">
              <a:rPr b="0" lang="fr-FR" sz="900" spc="-1" strike="noStrike">
                <a:solidFill>
                  <a:srgbClr val="7f9b9b"/>
                </a:solidFill>
                <a:latin typeface="Tahoma"/>
                <a:ea typeface="Tahoma"/>
              </a:rPr>
              <a:t>34</a:t>
            </a:fld>
            <a:endParaRPr b="0" lang="fr-FR" sz="900" spc="-1" strike="noStrike">
              <a:latin typeface="Times New Roman"/>
            </a:endParaRPr>
          </a:p>
        </p:txBody>
      </p:sp>
      <p:sp>
        <p:nvSpPr>
          <p:cNvPr id="391" name="TextShape 6"/>
          <p:cNvSpPr txBox="1"/>
          <p:nvPr/>
        </p:nvSpPr>
        <p:spPr>
          <a:xfrm>
            <a:off x="480240" y="1319400"/>
            <a:ext cx="8466480" cy="5434920"/>
          </a:xfrm>
          <a:prstGeom prst="rect">
            <a:avLst/>
          </a:prstGeom>
          <a:noFill/>
          <a:ln w="0">
            <a:noFill/>
          </a:ln>
        </p:spPr>
        <p:txBody>
          <a:bodyPr lIns="102240" rIns="102240" tIns="51120" bIns="51120">
            <a:normAutofit/>
          </a:bodyPr>
          <a:p>
            <a:pPr marL="344160" indent="-343800">
              <a:lnSpc>
                <a:spcPct val="120000"/>
              </a:lnSpc>
              <a:spcBef>
                <a:spcPts val="320"/>
              </a:spcBef>
              <a:buSzPct val="100000"/>
              <a:buBlip>
                <a:blip r:embed="rId2"/>
              </a:buBlip>
            </a:pPr>
            <a:r>
              <a:rPr b="1" lang="fr-FR" sz="1600" spc="-1" strike="noStrike">
                <a:solidFill>
                  <a:srgbClr val="000000"/>
                </a:solidFill>
                <a:latin typeface="Tahoma"/>
              </a:rPr>
              <a:t>Flotte récente (3 navires), d'âge moyen (1 navire) ou de plus de 20 ans</a:t>
            </a:r>
            <a:br/>
            <a:r>
              <a:rPr b="1" lang="fr-FR" sz="1600" spc="-1" strike="noStrike">
                <a:solidFill>
                  <a:srgbClr val="000000"/>
                </a:solidFill>
                <a:latin typeface="Tahoma"/>
              </a:rPr>
              <a:t>(4 navires)</a:t>
            </a:r>
            <a:endParaRPr b="1" lang="fr-FR" sz="16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rPr>
              <a:t>Pistes d'amélioration</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Redistribuer les navires réalisant la desserte des Saintes en séparant le trajet Terre de Haut &lt;&gt; Terre de Bas des autres trajets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Sur ce dernier, mise en place d'une navette à propulsion 100% électrique car trajet court (de l'ordre du km) et à priori besoin d'une faible capacité de transport</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Pour les autres navires faiblement motorisés (tous sauf le </a:t>
            </a:r>
            <a:r>
              <a:rPr b="0" i="1" lang="fr-FR" sz="1400" spc="-1" strike="noStrike">
                <a:solidFill>
                  <a:srgbClr val="7f9b9b"/>
                </a:solidFill>
                <a:latin typeface="Tahoma"/>
                <a:ea typeface="Tahoma"/>
              </a:rPr>
              <a:t>Marcus Garvey</a:t>
            </a:r>
            <a:r>
              <a:rPr b="0" lang="fr-FR" sz="1400" spc="-1" strike="noStrike">
                <a:solidFill>
                  <a:srgbClr val="7f9b9b"/>
                </a:solidFill>
                <a:latin typeface="Tahoma"/>
                <a:ea typeface="Tahoma"/>
              </a:rPr>
              <a:t> et le </a:t>
            </a:r>
            <a:r>
              <a:rPr b="0" i="1" lang="fr-FR" sz="1400" spc="-1" strike="noStrike">
                <a:solidFill>
                  <a:srgbClr val="7f9b9b"/>
                </a:solidFill>
                <a:latin typeface="Tahoma"/>
                <a:ea typeface="Tahoma"/>
              </a:rPr>
              <a:t>Saint Germain</a:t>
            </a:r>
            <a:r>
              <a:rPr b="0" lang="fr-FR" sz="1400" spc="-1" strike="noStrike">
                <a:solidFill>
                  <a:srgbClr val="7f9b9b"/>
                </a:solidFill>
                <a:latin typeface="Tahoma"/>
                <a:ea typeface="Tahoma"/>
              </a:rPr>
              <a:t>), remplacement des plus vieux navires par des unités à propulsion pile à combustible hydrogène (si filière locale et volume de stockage compatible avec les dimensions du navire) ou dual-fuel hydrogène-gazole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Pour les deux navires fortement motorisés, remplacement du plus vieux (24 ans) par une unité à propulsion hybride ou dual-fuel hydrogène-gazole</a:t>
            </a:r>
            <a:endParaRPr b="0" lang="fr-FR" sz="1400" spc="-1" strike="noStrike">
              <a:solidFill>
                <a:srgbClr val="000000"/>
              </a:solidFill>
              <a:latin typeface="Tahoma"/>
            </a:endParaRPr>
          </a:p>
          <a:p>
            <a:endParaRPr b="1"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93"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Navires de transport de fret</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394"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395"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396"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C6E00CC4-9ACC-4338-81AE-7C03E2DAF1A8}" type="slidenum">
              <a:rPr b="0" lang="fr-FR" sz="900" spc="-1" strike="noStrike">
                <a:solidFill>
                  <a:srgbClr val="7f9b9b"/>
                </a:solidFill>
                <a:latin typeface="Tahoma"/>
                <a:ea typeface="Tahoma"/>
              </a:rPr>
              <a:t>35</a:t>
            </a:fld>
            <a:endParaRPr b="0" lang="fr-FR" sz="900" spc="-1" strike="noStrike">
              <a:latin typeface="Times New Roman"/>
            </a:endParaRPr>
          </a:p>
        </p:txBody>
      </p:sp>
      <p:sp>
        <p:nvSpPr>
          <p:cNvPr id="397" name="TextShape 6"/>
          <p:cNvSpPr txBox="1"/>
          <p:nvPr/>
        </p:nvSpPr>
        <p:spPr>
          <a:xfrm>
            <a:off x="480240" y="1319400"/>
            <a:ext cx="8646480" cy="5658120"/>
          </a:xfrm>
          <a:prstGeom prst="rect">
            <a:avLst/>
          </a:prstGeom>
          <a:noFill/>
          <a:ln w="0">
            <a:noFill/>
          </a:ln>
        </p:spPr>
        <p:txBody>
          <a:bodyPr lIns="102240" rIns="102240" tIns="51120" bIns="51120">
            <a:normAutofit/>
          </a:bodyPr>
          <a:p>
            <a:pPr marL="344160" indent="-343800">
              <a:lnSpc>
                <a:spcPct val="120000"/>
              </a:lnSpc>
              <a:spcBef>
                <a:spcPts val="320"/>
              </a:spcBef>
              <a:buSzPct val="100000"/>
              <a:buBlip>
                <a:blip r:embed="rId2"/>
              </a:buBlip>
            </a:pPr>
            <a:r>
              <a:rPr b="1" lang="fr-FR" sz="1600" spc="-1" strike="noStrike">
                <a:solidFill>
                  <a:srgbClr val="000000"/>
                </a:solidFill>
                <a:latin typeface="Tahoma"/>
              </a:rPr>
              <a:t>Flotte récente (3 navires) ou d'âge moyen (3 navires) </a:t>
            </a:r>
            <a:endParaRPr b="1" lang="fr-FR" sz="16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rPr>
              <a:t>Pistes d'amélioration</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Peu de travaux à réaliser sur les deux grands rouliers qui sont plutôt récents si ce n'est éventuellement un remplacement des moteurs de propulsion par des moteurs à plus faibles émissions, à mi-vie.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Pour les deux plus petits rouliers et </a:t>
            </a:r>
            <a:r>
              <a:rPr b="0" i="1" lang="fr-FR" sz="1400" spc="-1" strike="noStrike">
                <a:solidFill>
                  <a:srgbClr val="7f9b9b"/>
                </a:solidFill>
                <a:latin typeface="Tahoma"/>
                <a:ea typeface="Tahoma"/>
              </a:rPr>
              <a:t>la Saintoise</a:t>
            </a:r>
            <a:r>
              <a:rPr b="0" lang="fr-FR" sz="1400" spc="-1" strike="noStrike">
                <a:solidFill>
                  <a:srgbClr val="7f9b9b"/>
                </a:solidFill>
                <a:latin typeface="Tahoma"/>
                <a:ea typeface="Tahoma"/>
              </a:rPr>
              <a:t>, la principale option semble être (si développement d'une filière locale) d'étudier la faisabilité d'une propulsion électrique alimentée par une pile à combustible. Sinon remplacement par des unités équivalentes mais avec des moteurs plus modernes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Pour la Parisienne II, peu voire pas de travaux à réaliser car navire très récent et très peu puissant.</a:t>
            </a:r>
            <a:endParaRPr b="0" lang="fr-FR" sz="1400" spc="-1" strike="noStrike">
              <a:solidFill>
                <a:srgbClr val="000000"/>
              </a:solidFill>
              <a:latin typeface="Tahoma"/>
            </a:endParaRPr>
          </a:p>
          <a:p>
            <a:endParaRPr b="1"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Modes de propulsion alternatifs</a:t>
            </a:r>
            <a:endParaRPr b="0" lang="fr-FR" sz="2520" spc="-1" strike="noStrike">
              <a:solidFill>
                <a:srgbClr val="000000"/>
              </a:solidFill>
              <a:latin typeface="Tahoma"/>
            </a:endParaRPr>
          </a:p>
        </p:txBody>
      </p:sp>
      <p:sp>
        <p:nvSpPr>
          <p:cNvPr id="399"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Conclusion</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400"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401"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402"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93B73984-A9BD-40DF-8D79-22FD58E01CD5}" type="slidenum">
              <a:rPr b="0" lang="fr-FR" sz="900" spc="-1" strike="noStrike">
                <a:solidFill>
                  <a:srgbClr val="7f9b9b"/>
                </a:solidFill>
                <a:latin typeface="Tahoma"/>
                <a:ea typeface="Tahoma"/>
              </a:rPr>
              <a:t>36</a:t>
            </a:fld>
            <a:endParaRPr b="0" lang="fr-FR" sz="900" spc="-1" strike="noStrike">
              <a:latin typeface="Times New Roman"/>
            </a:endParaRPr>
          </a:p>
        </p:txBody>
      </p:sp>
      <p:sp>
        <p:nvSpPr>
          <p:cNvPr id="403" name="TextShape 6"/>
          <p:cNvSpPr txBox="1"/>
          <p:nvPr/>
        </p:nvSpPr>
        <p:spPr>
          <a:xfrm>
            <a:off x="480240" y="1319400"/>
            <a:ext cx="8646480" cy="5658120"/>
          </a:xfrm>
          <a:prstGeom prst="rect">
            <a:avLst/>
          </a:prstGeom>
          <a:noFill/>
          <a:ln w="0">
            <a:noFill/>
          </a:ln>
        </p:spPr>
        <p:txBody>
          <a:bodyPr lIns="102240" rIns="102240" tIns="51120" bIns="51120">
            <a:normAutofit/>
          </a:bodyPr>
          <a:p>
            <a:pPr marL="344160" indent="-343800">
              <a:lnSpc>
                <a:spcPct val="120000"/>
              </a:lnSpc>
              <a:spcBef>
                <a:spcPts val="320"/>
              </a:spcBef>
              <a:buSzPct val="100000"/>
              <a:buBlip>
                <a:blip r:embed="rId2"/>
              </a:buBlip>
            </a:pPr>
            <a:r>
              <a:rPr b="1" lang="fr-FR" sz="1600" spc="-1" strike="noStrike">
                <a:solidFill>
                  <a:srgbClr val="000000"/>
                </a:solidFill>
                <a:latin typeface="Tahoma"/>
              </a:rPr>
              <a:t>De nombreuses contraintes freinent les armateurs à investir dans des navires offrant un plus faible impact environnemental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rPr>
              <a:t>Pas de contraintes règlementaires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Surcoûts liés aux nouvelles technologies et concurrence entre armateurs qui ne permet pas de reporter la charge financière sur les usagers</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Prévisions de difficultés sur la maintenance et l'approvisionnement en carburants alternatifs</a:t>
            </a:r>
            <a:endParaRPr b="0" lang="fr-FR" sz="140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ea typeface="Tahoma"/>
              </a:rPr>
              <a:t>Mais la région Guadeloupe peut avoir un rôle à jouer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Définition d'une stratégie environnementale globale (étendue à d'autres secteurs) afin d'assurer une cohérence de l'équipement de la flotte</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Développement d'infrastructures permettant de réduire l'impact environnemental des navires (courant à quai, avitaillement en hydrogène, collecte et retraitement des déchets produits à bord)</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Création d'un cadre contraignant (Par ex associer les outils de régulation des services type OSP/DSP à des obligations en matière environnementale ou limitation de la vitesse des navires dans les eaux côtières) …</a:t>
            </a:r>
            <a:endParaRPr b="0" lang="fr-FR" sz="14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 </a:t>
            </a:r>
            <a:r>
              <a:rPr b="0" lang="fr-FR" sz="1400" spc="-1" strike="noStrike">
                <a:solidFill>
                  <a:srgbClr val="7f9b9b"/>
                </a:solidFill>
                <a:latin typeface="Tahoma"/>
                <a:ea typeface="Tahoma"/>
              </a:rPr>
              <a:t>Mais associé à des mesures financières incitatives pour le remplacement / la mise en conformité des navires</a:t>
            </a:r>
            <a:endParaRPr b="0"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TextShape 1"/>
          <p:cNvSpPr txBox="1"/>
          <p:nvPr/>
        </p:nvSpPr>
        <p:spPr>
          <a:xfrm>
            <a:off x="480240" y="449280"/>
            <a:ext cx="8988120" cy="645840"/>
          </a:xfrm>
          <a:prstGeom prst="rect">
            <a:avLst/>
          </a:prstGeom>
          <a:noFill/>
          <a:ln w="0">
            <a:noFill/>
          </a:ln>
        </p:spPr>
        <p:txBody>
          <a:bodyPr lIns="102240" rIns="102240" tIns="51120" bIns="51120">
            <a:noAutofit/>
          </a:bodyPr>
          <a:p>
            <a:pPr>
              <a:lnSpc>
                <a:spcPct val="100000"/>
              </a:lnSpc>
              <a:tabLst>
                <a:tab algn="l" pos="0"/>
              </a:tabLst>
            </a:pPr>
            <a:r>
              <a:rPr b="1" lang="fr-FR" sz="3200" spc="-1" strike="noStrike" cap="all">
                <a:solidFill>
                  <a:srgbClr val="ffffff"/>
                </a:solidFill>
                <a:latin typeface="Tahoma"/>
              </a:rPr>
              <a:t>sommaire</a:t>
            </a:r>
            <a:endParaRPr b="0" lang="fr-FR" sz="3200" spc="-1" strike="noStrike">
              <a:solidFill>
                <a:srgbClr val="000000"/>
              </a:solidFill>
              <a:latin typeface="Tahoma"/>
            </a:endParaRPr>
          </a:p>
        </p:txBody>
      </p:sp>
      <p:graphicFrame>
        <p:nvGraphicFramePr>
          <p:cNvPr id="4" name="Diagram4"/>
          <p:cNvGraphicFramePr/>
          <p:nvPr>
            <p:extLst>
              <p:ext uri="{D42A27DB-BD31-4B8C-83A1-F6EECF244321}">
                <p14:modId xmlns:p14="http://schemas.microsoft.com/office/powerpoint/2010/main" val="1553489150"/>
              </p:ext>
            </p:extLst>
          </p:nvPr>
        </p:nvGraphicFramePr>
        <p:xfrm>
          <a:off x="1471680" y="1528560"/>
          <a:ext cx="7125480" cy="4943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ModeLISATION</a:t>
            </a:r>
            <a:endParaRPr b="0" lang="fr-FR" sz="2520" spc="-1" strike="noStrike">
              <a:solidFill>
                <a:srgbClr val="000000"/>
              </a:solidFill>
              <a:latin typeface="Tahoma"/>
            </a:endParaRPr>
          </a:p>
        </p:txBody>
      </p:sp>
      <p:sp>
        <p:nvSpPr>
          <p:cNvPr id="406"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Hypothèses – Investissements</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407"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408"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409"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9805C159-1DE8-402D-BBEF-8F36CBEF58CC}" type="slidenum">
              <a:rPr b="0" lang="fr-FR" sz="900" spc="-1" strike="noStrike">
                <a:solidFill>
                  <a:srgbClr val="7f9b9b"/>
                </a:solidFill>
                <a:latin typeface="Tahoma"/>
                <a:ea typeface="Tahoma"/>
              </a:rPr>
              <a:t>&lt;numéro&gt;</a:t>
            </a:fld>
            <a:endParaRPr b="0" lang="fr-FR" sz="900" spc="-1" strike="noStrike">
              <a:latin typeface="Times New Roman"/>
            </a:endParaRPr>
          </a:p>
        </p:txBody>
      </p:sp>
      <p:sp>
        <p:nvSpPr>
          <p:cNvPr id="410" name="TextShape 6"/>
          <p:cNvSpPr txBox="1"/>
          <p:nvPr/>
        </p:nvSpPr>
        <p:spPr>
          <a:xfrm>
            <a:off x="480240" y="1319400"/>
            <a:ext cx="8896680" cy="5519520"/>
          </a:xfrm>
          <a:prstGeom prst="rect">
            <a:avLst/>
          </a:prstGeom>
          <a:noFill/>
          <a:ln w="0">
            <a:noFill/>
          </a:ln>
        </p:spPr>
        <p:txBody>
          <a:bodyPr lIns="102240" rIns="102240" tIns="51120" bIns="51120">
            <a:normAutofit/>
          </a:bodyPr>
          <a:p>
            <a:pPr marL="344160" indent="-343800">
              <a:lnSpc>
                <a:spcPct val="120000"/>
              </a:lnSpc>
              <a:spcBef>
                <a:spcPts val="320"/>
              </a:spcBef>
              <a:buSzPct val="100000"/>
              <a:buBlip>
                <a:blip r:embed="rId2"/>
              </a:buBlip>
            </a:pPr>
            <a:r>
              <a:rPr b="1" lang="fr-FR" sz="1600" spc="-1" strike="noStrike">
                <a:solidFill>
                  <a:srgbClr val="000000"/>
                </a:solidFill>
                <a:latin typeface="Tahoma"/>
              </a:rPr>
              <a:t>Infrastructures portuaires</a:t>
            </a:r>
            <a:endParaRPr b="1" lang="fr-FR" sz="1600" spc="-1" strike="noStrike">
              <a:solidFill>
                <a:srgbClr val="000000"/>
              </a:solidFill>
              <a:latin typeface="Tahoma"/>
            </a:endParaRPr>
          </a:p>
          <a:p>
            <a:pPr lvl="1" marL="767880" indent="-307440">
              <a:lnSpc>
                <a:spcPct val="120000"/>
              </a:lnSpc>
              <a:spcBef>
                <a:spcPts val="283"/>
              </a:spcBef>
              <a:buClr>
                <a:srgbClr val="7f9b9b"/>
              </a:buClr>
              <a:buFont typeface="Arial"/>
              <a:buChar char="•"/>
            </a:pPr>
            <a:r>
              <a:rPr b="0" lang="fr-FR" sz="1420" spc="-1" strike="noStrike">
                <a:solidFill>
                  <a:srgbClr val="7f9b9b"/>
                </a:solidFill>
                <a:latin typeface="Tahoma"/>
              </a:rPr>
              <a:t>Terre-de-Haut</a:t>
            </a:r>
            <a:endParaRPr b="0" lang="fr-FR" sz="1420" spc="-1" strike="noStrike">
              <a:solidFill>
                <a:srgbClr val="000000"/>
              </a:solidFill>
              <a:latin typeface="Tahoma"/>
            </a:endParaRPr>
          </a:p>
          <a:p>
            <a:pPr lvl="2" marL="1148760" indent="-228960">
              <a:lnSpc>
                <a:spcPct val="120000"/>
              </a:lnSpc>
              <a:spcBef>
                <a:spcPts val="247"/>
              </a:spcBef>
              <a:buClr>
                <a:srgbClr val="000000"/>
              </a:buClr>
              <a:buFont typeface="Tahoma"/>
              <a:buChar char="−"/>
            </a:pPr>
            <a:r>
              <a:rPr b="0" lang="fr-FR" sz="1240" spc="-1" strike="noStrike">
                <a:solidFill>
                  <a:srgbClr val="000000"/>
                </a:solidFill>
                <a:latin typeface="Tahoma"/>
              </a:rPr>
              <a:t>170 k€ pour la reprise du terre-plein</a:t>
            </a:r>
            <a:endParaRPr b="0" lang="fr-FR" sz="1240" spc="-1" strike="noStrike">
              <a:solidFill>
                <a:srgbClr val="000000"/>
              </a:solidFill>
              <a:latin typeface="Tahoma"/>
            </a:endParaRPr>
          </a:p>
          <a:p>
            <a:pPr lvl="2" marL="1148760" indent="-228960">
              <a:lnSpc>
                <a:spcPct val="120000"/>
              </a:lnSpc>
              <a:spcBef>
                <a:spcPts val="247"/>
              </a:spcBef>
              <a:buClr>
                <a:srgbClr val="000000"/>
              </a:buClr>
              <a:buFont typeface="Tahoma"/>
              <a:buChar char="−"/>
            </a:pPr>
            <a:r>
              <a:rPr b="0" lang="fr-FR" sz="1240" spc="-1" strike="noStrike">
                <a:solidFill>
                  <a:srgbClr val="000000"/>
                </a:solidFill>
                <a:latin typeface="Tahoma"/>
              </a:rPr>
              <a:t>30 K€ pour la mise en place d’une connexion électrique type reefer (gestion des marchandises réfrigérées)</a:t>
            </a:r>
            <a:endParaRPr b="0" lang="fr-FR" sz="1240" spc="-1" strike="noStrike">
              <a:solidFill>
                <a:srgbClr val="000000"/>
              </a:solidFill>
              <a:latin typeface="Tahoma"/>
            </a:endParaRPr>
          </a:p>
          <a:p>
            <a:endParaRPr b="1" lang="fr-FR" sz="1240" spc="-1" strike="noStrike">
              <a:solidFill>
                <a:srgbClr val="000000"/>
              </a:solidFill>
              <a:latin typeface="Tahoma"/>
            </a:endParaRPr>
          </a:p>
          <a:p>
            <a:pPr lvl="1" marL="767880" indent="-307440">
              <a:lnSpc>
                <a:spcPct val="120000"/>
              </a:lnSpc>
              <a:spcBef>
                <a:spcPts val="283"/>
              </a:spcBef>
              <a:buClr>
                <a:srgbClr val="7f9b9b"/>
              </a:buClr>
              <a:buFont typeface="Arial"/>
              <a:buChar char="•"/>
            </a:pPr>
            <a:r>
              <a:rPr b="0" lang="fr-FR" sz="1420" spc="-1" strike="noStrike">
                <a:solidFill>
                  <a:srgbClr val="7f9b9b"/>
                </a:solidFill>
                <a:latin typeface="Tahoma"/>
                <a:ea typeface="Tahoma"/>
              </a:rPr>
              <a:t>Terre-de-Bas</a:t>
            </a:r>
            <a:endParaRPr b="0" lang="fr-FR" sz="1420" spc="-1" strike="noStrike">
              <a:solidFill>
                <a:srgbClr val="000000"/>
              </a:solidFill>
              <a:latin typeface="Tahoma"/>
            </a:endParaRPr>
          </a:p>
          <a:p>
            <a:pPr lvl="2" marL="1148760" indent="-228960">
              <a:lnSpc>
                <a:spcPct val="120000"/>
              </a:lnSpc>
              <a:spcBef>
                <a:spcPts val="247"/>
              </a:spcBef>
              <a:buClr>
                <a:srgbClr val="000000"/>
              </a:buClr>
              <a:buFont typeface="Tahoma"/>
              <a:buChar char="−"/>
            </a:pPr>
            <a:r>
              <a:rPr b="0" lang="fr-FR" sz="1240" spc="-1" strike="noStrike">
                <a:solidFill>
                  <a:srgbClr val="000000"/>
                </a:solidFill>
                <a:latin typeface="Tahoma"/>
                <a:ea typeface="Tahoma"/>
              </a:rPr>
              <a:t>Mise en place du balisage : 50 k€</a:t>
            </a:r>
            <a:endParaRPr b="0" lang="fr-FR" sz="1240" spc="-1" strike="noStrike">
              <a:solidFill>
                <a:srgbClr val="000000"/>
              </a:solidFill>
              <a:latin typeface="Tahoma"/>
            </a:endParaRPr>
          </a:p>
          <a:p>
            <a:endParaRPr b="1" lang="fr-FR" sz="1240" spc="-1" strike="noStrike">
              <a:solidFill>
                <a:srgbClr val="000000"/>
              </a:solidFill>
              <a:latin typeface="Tahoma"/>
            </a:endParaRPr>
          </a:p>
          <a:p>
            <a:pPr lvl="1" marL="767880" indent="-307440">
              <a:lnSpc>
                <a:spcPct val="120000"/>
              </a:lnSpc>
              <a:spcBef>
                <a:spcPts val="283"/>
              </a:spcBef>
              <a:buClr>
                <a:srgbClr val="7f9b9b"/>
              </a:buClr>
              <a:buFont typeface="Arial"/>
              <a:buChar char="•"/>
            </a:pPr>
            <a:r>
              <a:rPr b="0" lang="fr-FR" sz="1420" spc="-1" strike="noStrike">
                <a:solidFill>
                  <a:srgbClr val="7f9b9b"/>
                </a:solidFill>
                <a:latin typeface="Tahoma"/>
                <a:ea typeface="Tahoma"/>
              </a:rPr>
              <a:t>La Désirade</a:t>
            </a:r>
            <a:endParaRPr b="0" lang="fr-FR" sz="1420" spc="-1" strike="noStrike">
              <a:solidFill>
                <a:srgbClr val="000000"/>
              </a:solidFill>
              <a:latin typeface="Tahoma"/>
            </a:endParaRPr>
          </a:p>
          <a:p>
            <a:pPr lvl="2" marL="1148760" indent="-228960">
              <a:lnSpc>
                <a:spcPct val="120000"/>
              </a:lnSpc>
              <a:spcBef>
                <a:spcPts val="247"/>
              </a:spcBef>
              <a:buClr>
                <a:srgbClr val="000000"/>
              </a:buClr>
              <a:buFont typeface="Tahoma"/>
              <a:buChar char="−"/>
            </a:pPr>
            <a:r>
              <a:rPr b="0" lang="fr-FR" sz="1240" spc="-1" strike="noStrike">
                <a:solidFill>
                  <a:srgbClr val="000000"/>
                </a:solidFill>
                <a:latin typeface="Tahoma"/>
                <a:ea typeface="Tahoma"/>
              </a:rPr>
              <a:t>30 K€ pour la mise en place d’une connexion électrique type reefer (gestion des marchandises réfrigérées)</a:t>
            </a:r>
            <a:endParaRPr b="0" lang="fr-FR" sz="1240" spc="-1" strike="noStrike">
              <a:solidFill>
                <a:srgbClr val="000000"/>
              </a:solidFill>
              <a:latin typeface="Tahoma"/>
            </a:endParaRPr>
          </a:p>
          <a:p>
            <a:endParaRPr b="1" lang="fr-FR" sz="1240" spc="-1" strike="noStrike">
              <a:solidFill>
                <a:srgbClr val="000000"/>
              </a:solidFill>
              <a:latin typeface="Tahoma"/>
            </a:endParaRPr>
          </a:p>
          <a:p>
            <a:pPr marL="344160" indent="-343800">
              <a:lnSpc>
                <a:spcPct val="120000"/>
              </a:lnSpc>
              <a:spcBef>
                <a:spcPts val="320"/>
              </a:spcBef>
              <a:buSzPct val="100000"/>
              <a:buBlip>
                <a:blip r:embed="rId3"/>
              </a:buBlip>
            </a:pPr>
            <a:r>
              <a:rPr b="1" lang="fr-FR" sz="1600" spc="-1" strike="noStrike">
                <a:solidFill>
                  <a:srgbClr val="000000"/>
                </a:solidFill>
                <a:latin typeface="Tahoma"/>
                <a:ea typeface="Tahoma"/>
              </a:rPr>
              <a:t>Equipements des ports pour les nouveaux navires </a:t>
            </a:r>
            <a:endParaRPr b="1" lang="fr-FR" sz="1600" spc="-1" strike="noStrike">
              <a:solidFill>
                <a:srgbClr val="000000"/>
              </a:solidFill>
              <a:latin typeface="Tahoma"/>
            </a:endParaRPr>
          </a:p>
          <a:p>
            <a:pPr lvl="1" marL="767880" indent="-307440">
              <a:lnSpc>
                <a:spcPct val="120000"/>
              </a:lnSpc>
              <a:spcBef>
                <a:spcPts val="281"/>
              </a:spcBef>
              <a:buClr>
                <a:srgbClr val="7f9b9b"/>
              </a:buClr>
              <a:buFont typeface="Arial"/>
              <a:buChar char="•"/>
            </a:pPr>
            <a:r>
              <a:rPr b="0" lang="fr-FR" sz="1400" spc="-1" strike="noStrike">
                <a:solidFill>
                  <a:srgbClr val="7f9b9b"/>
                </a:solidFill>
                <a:latin typeface="Tahoma"/>
                <a:ea typeface="Tahoma"/>
              </a:rPr>
              <a:t>Suivant la compatibilité de cette installation avec le réseau électrique des différentes iles, l'installation de postes de fourniture de courant à quai est une solution simple pour réduire l'utilisation des moteurs des navires quand ils sont au port. En revanche c'est une solution coûteuse à réserver aux ports où les plus puissants navires font escale</a:t>
            </a:r>
            <a:endParaRPr b="0" lang="fr-FR" sz="1400" spc="-1" strike="noStrike">
              <a:solidFill>
                <a:srgbClr val="000000"/>
              </a:solidFill>
              <a:latin typeface="Tahoma"/>
            </a:endParaRPr>
          </a:p>
          <a:p>
            <a:pPr marL="36360">
              <a:lnSpc>
                <a:spcPct val="120000"/>
              </a:lnSpc>
              <a:spcBef>
                <a:spcPts val="320"/>
              </a:spcBef>
              <a:tabLst>
                <a:tab algn="l" pos="0"/>
              </a:tabLst>
            </a:pPr>
            <a:endParaRPr b="1" lang="fr-FR" sz="14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ModeLISATION</a:t>
            </a:r>
            <a:endParaRPr b="0" lang="fr-FR" sz="2520" spc="-1" strike="noStrike">
              <a:solidFill>
                <a:srgbClr val="000000"/>
              </a:solidFill>
              <a:latin typeface="Tahoma"/>
            </a:endParaRPr>
          </a:p>
        </p:txBody>
      </p:sp>
      <p:sp>
        <p:nvSpPr>
          <p:cNvPr id="412"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Hypothèses – Charges d’exploitation des navires</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413"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414"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415"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7172706F-13ED-4282-9B5B-87DCB257685F}" type="slidenum">
              <a:rPr b="0" lang="fr-FR" sz="900" spc="-1" strike="noStrike">
                <a:solidFill>
                  <a:srgbClr val="7f9b9b"/>
                </a:solidFill>
                <a:latin typeface="Tahoma"/>
                <a:ea typeface="Tahoma"/>
              </a:rPr>
              <a:t>&lt;numéro&gt;</a:t>
            </a:fld>
            <a:endParaRPr b="0" lang="fr-FR" sz="900" spc="-1" strike="noStrike">
              <a:latin typeface="Times New Roman"/>
            </a:endParaRPr>
          </a:p>
        </p:txBody>
      </p:sp>
      <p:sp>
        <p:nvSpPr>
          <p:cNvPr id="416" name="TextShape 6"/>
          <p:cNvSpPr txBox="1"/>
          <p:nvPr/>
        </p:nvSpPr>
        <p:spPr>
          <a:xfrm>
            <a:off x="480240" y="1319400"/>
            <a:ext cx="8896680" cy="5519520"/>
          </a:xfrm>
          <a:prstGeom prst="rect">
            <a:avLst/>
          </a:prstGeom>
          <a:noFill/>
          <a:ln w="0">
            <a:noFill/>
          </a:ln>
        </p:spPr>
        <p:txBody>
          <a:bodyPr lIns="102240" rIns="102240" tIns="51120" bIns="51120">
            <a:normAutofit/>
          </a:bodyPr>
          <a:p>
            <a:pPr marL="344520" indent="-344160">
              <a:lnSpc>
                <a:spcPct val="120000"/>
              </a:lnSpc>
              <a:spcBef>
                <a:spcPts val="320"/>
              </a:spcBef>
              <a:buSzPct val="100000"/>
              <a:buBlip>
                <a:blip r:embed="rId2"/>
              </a:buBlip>
            </a:pPr>
            <a:r>
              <a:rPr b="1" lang="fr-FR" sz="1600" spc="-1" strike="noStrike">
                <a:solidFill>
                  <a:srgbClr val="000000"/>
                </a:solidFill>
                <a:latin typeface="Tahoma"/>
              </a:rPr>
              <a:t>Charges d’exploitation des navires</a:t>
            </a:r>
            <a:endParaRPr b="1" lang="fr-FR" sz="1600" spc="-1" strike="noStrike">
              <a:solidFill>
                <a:srgbClr val="000000"/>
              </a:solidFill>
              <a:latin typeface="Tahoma"/>
            </a:endParaRPr>
          </a:p>
          <a:p>
            <a:pPr lvl="1" marL="767880" indent="-307800">
              <a:lnSpc>
                <a:spcPct val="120000"/>
              </a:lnSpc>
              <a:spcBef>
                <a:spcPts val="283"/>
              </a:spcBef>
              <a:buClr>
                <a:srgbClr val="7f9b9b"/>
              </a:buClr>
              <a:buFont typeface="Arial"/>
              <a:buChar char="•"/>
            </a:pPr>
            <a:r>
              <a:rPr b="0" lang="fr-FR" sz="1420" spc="-1" strike="noStrike">
                <a:solidFill>
                  <a:srgbClr val="7f9b9b"/>
                </a:solidFill>
                <a:latin typeface="Tahoma"/>
              </a:rPr>
              <a:t>Charges à l’heure de navigation en fonction du type de navire (taille et mode de propulsion alternatif éventuel)</a:t>
            </a:r>
            <a:endParaRPr b="0" lang="fr-FR" sz="1420" spc="-1" strike="noStrike">
              <a:solidFill>
                <a:srgbClr val="000000"/>
              </a:solidFill>
              <a:latin typeface="Tahoma"/>
            </a:endParaRPr>
          </a:p>
          <a:p>
            <a:pPr lvl="2" marL="1148760" indent="-229320">
              <a:lnSpc>
                <a:spcPct val="120000"/>
              </a:lnSpc>
              <a:spcBef>
                <a:spcPts val="247"/>
              </a:spcBef>
              <a:buClr>
                <a:srgbClr val="000000"/>
              </a:buClr>
              <a:buFont typeface="Tahoma"/>
              <a:buChar char="−"/>
            </a:pPr>
            <a:r>
              <a:rPr b="0" lang="fr-FR" sz="1240" spc="-1" strike="noStrike">
                <a:solidFill>
                  <a:srgbClr val="000000"/>
                </a:solidFill>
                <a:latin typeface="Tahoma"/>
              </a:rPr>
              <a:t>Type 1</a:t>
            </a:r>
            <a:endParaRPr b="0" lang="fr-FR" sz="1240" spc="-1" strike="noStrike">
              <a:solidFill>
                <a:srgbClr val="000000"/>
              </a:solidFill>
              <a:latin typeface="Tahoma"/>
            </a:endParaRPr>
          </a:p>
          <a:p>
            <a:pPr lvl="2" marL="1148760" indent="-229320">
              <a:lnSpc>
                <a:spcPct val="120000"/>
              </a:lnSpc>
              <a:spcBef>
                <a:spcPts val="247"/>
              </a:spcBef>
              <a:buClr>
                <a:srgbClr val="000000"/>
              </a:buClr>
              <a:buFont typeface="Tahoma"/>
              <a:buChar char="−"/>
            </a:pPr>
            <a:r>
              <a:rPr b="0" lang="fr-FR" sz="1240" spc="-1" strike="noStrike">
                <a:solidFill>
                  <a:srgbClr val="000000"/>
                </a:solidFill>
                <a:latin typeface="Tahoma"/>
              </a:rPr>
              <a:t>Type 2</a:t>
            </a:r>
            <a:endParaRPr b="0" lang="fr-FR" sz="1240" spc="-1" strike="noStrike">
              <a:solidFill>
                <a:srgbClr val="000000"/>
              </a:solidFill>
              <a:latin typeface="Tahoma"/>
            </a:endParaRPr>
          </a:p>
          <a:p>
            <a:pPr>
              <a:lnSpc>
                <a:spcPct val="120000"/>
              </a:lnSpc>
              <a:spcBef>
                <a:spcPts val="320"/>
              </a:spcBef>
            </a:pPr>
            <a:endParaRPr b="1" lang="fr-FR" sz="1240" spc="-1" strike="noStrike">
              <a:solidFill>
                <a:srgbClr val="000000"/>
              </a:solidFill>
              <a:latin typeface="Tahoma"/>
            </a:endParaRPr>
          </a:p>
          <a:p>
            <a:pPr marL="344520" indent="-344160">
              <a:lnSpc>
                <a:spcPct val="120000"/>
              </a:lnSpc>
              <a:spcBef>
                <a:spcPts val="320"/>
              </a:spcBef>
              <a:buSzPct val="100000"/>
              <a:buBlip>
                <a:blip r:embed="rId3"/>
              </a:buBlip>
            </a:pPr>
            <a:r>
              <a:rPr b="1" lang="fr-FR" sz="1600" spc="-1" strike="noStrike">
                <a:solidFill>
                  <a:srgbClr val="000000"/>
                </a:solidFill>
                <a:latin typeface="Tahoma"/>
              </a:rPr>
              <a:t>Recettes</a:t>
            </a:r>
            <a:endParaRPr b="1" lang="fr-FR" sz="1600" spc="-1" strike="noStrike">
              <a:solidFill>
                <a:srgbClr val="000000"/>
              </a:solidFill>
              <a:latin typeface="Tahoma"/>
            </a:endParaRPr>
          </a:p>
          <a:p>
            <a:pPr lvl="1" marL="767880" indent="-307800">
              <a:lnSpc>
                <a:spcPct val="120000"/>
              </a:lnSpc>
              <a:spcBef>
                <a:spcPts val="283"/>
              </a:spcBef>
              <a:buClr>
                <a:srgbClr val="7f9b9b"/>
              </a:buClr>
              <a:buFont typeface="Arial"/>
              <a:buChar char="•"/>
            </a:pPr>
            <a:r>
              <a:rPr b="0" lang="fr-FR" sz="1420" spc="-1" strike="noStrike">
                <a:solidFill>
                  <a:srgbClr val="7f9b9b"/>
                </a:solidFill>
                <a:latin typeface="Tahoma"/>
              </a:rPr>
              <a:t>Recettes basées sur les tarifs actuels</a:t>
            </a:r>
            <a:endParaRPr b="0" lang="fr-FR" sz="1420" spc="-1" strike="noStrike">
              <a:solidFill>
                <a:srgbClr val="000000"/>
              </a:solidFill>
              <a:latin typeface="Tahoma"/>
            </a:endParaRPr>
          </a:p>
          <a:p>
            <a:pPr lvl="1" marL="767880" indent="-307800">
              <a:lnSpc>
                <a:spcPct val="120000"/>
              </a:lnSpc>
              <a:spcBef>
                <a:spcPts val="283"/>
              </a:spcBef>
              <a:buClr>
                <a:srgbClr val="7f9b9b"/>
              </a:buClr>
              <a:buFont typeface="Arial"/>
              <a:buChar char="•"/>
            </a:pPr>
            <a:r>
              <a:rPr b="0" lang="fr-FR" sz="1420" spc="-1" strike="noStrike">
                <a:solidFill>
                  <a:srgbClr val="7f9b9b"/>
                </a:solidFill>
                <a:latin typeface="Tahoma"/>
              </a:rPr>
              <a:t>Fonction des taux de remplissage nouveaux issus des prévisions de trafics</a:t>
            </a:r>
            <a:endParaRPr b="0" lang="fr-FR" sz="1420" spc="-1" strike="noStrike">
              <a:solidFill>
                <a:srgbClr val="000000"/>
              </a:solidFill>
              <a:latin typeface="Tahoma"/>
            </a:endParaRPr>
          </a:p>
          <a:p>
            <a:pPr marL="36360">
              <a:lnSpc>
                <a:spcPct val="120000"/>
              </a:lnSpc>
              <a:spcBef>
                <a:spcPts val="320"/>
              </a:spcBef>
              <a:tabLst>
                <a:tab algn="l" pos="0"/>
              </a:tabLst>
            </a:pPr>
            <a:endParaRPr b="1" lang="fr-FR" sz="142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190"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191"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192"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9F987B6F-A796-444A-8784-BE645F064568}"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193" name="TextShape 5"/>
          <p:cNvSpPr txBox="1"/>
          <p:nvPr/>
        </p:nvSpPr>
        <p:spPr>
          <a:xfrm>
            <a:off x="933120" y="1900080"/>
            <a:ext cx="8292240" cy="4050000"/>
          </a:xfrm>
          <a:prstGeom prst="rect">
            <a:avLst/>
          </a:prstGeom>
          <a:noFill/>
          <a:ln w="0">
            <a:noFill/>
          </a:ln>
        </p:spPr>
        <p:txBody>
          <a:bodyPr lIns="102240" rIns="102240" tIns="51120" bIns="51120">
            <a:noAutofit/>
          </a:bodyPr>
          <a:p>
            <a:pPr lvl="1" marL="344520" indent="-307440">
              <a:lnSpc>
                <a:spcPct val="120000"/>
              </a:lnSpc>
              <a:spcBef>
                <a:spcPts val="1199"/>
              </a:spcBef>
              <a:spcAft>
                <a:spcPts val="1199"/>
              </a:spcAft>
              <a:buClr>
                <a:srgbClr val="7f9b9b"/>
              </a:buClr>
              <a:buSzPct val="90000"/>
              <a:buFont typeface="Wingdings" charset="2"/>
              <a:buChar char=""/>
            </a:pPr>
            <a:r>
              <a:rPr b="0" lang="fr-FR" sz="1600" spc="-1" strike="noStrike">
                <a:solidFill>
                  <a:srgbClr val="000000"/>
                </a:solidFill>
                <a:latin typeface="Tahoma"/>
                <a:ea typeface="Tahoma"/>
              </a:rPr>
              <a:t>Convention = souplesse liée aux modalités de gré à gré</a:t>
            </a:r>
            <a:endParaRPr b="0" lang="fr-FR" sz="1600" spc="-1" strike="noStrike">
              <a:solidFill>
                <a:srgbClr val="000000"/>
              </a:solidFill>
              <a:latin typeface="Tahoma"/>
            </a:endParaRPr>
          </a:p>
          <a:p>
            <a:pPr lvl="1" marL="344520" indent="-307440">
              <a:lnSpc>
                <a:spcPct val="120000"/>
              </a:lnSpc>
              <a:spcBef>
                <a:spcPts val="1199"/>
              </a:spcBef>
              <a:spcAft>
                <a:spcPts val="1199"/>
              </a:spcAft>
              <a:buClr>
                <a:srgbClr val="7f9b9b"/>
              </a:buClr>
              <a:buSzPct val="90000"/>
              <a:buFont typeface="Wingdings" charset="2"/>
              <a:buChar char=""/>
            </a:pPr>
            <a:r>
              <a:rPr b="0" lang="fr-FR" sz="1600" spc="-1" strike="noStrike">
                <a:solidFill>
                  <a:srgbClr val="000000"/>
                </a:solidFill>
                <a:latin typeface="Tahoma"/>
                <a:ea typeface="Tahoma"/>
              </a:rPr>
              <a:t>Limitation des obligations imposables : tous les opérateurs doivent être d’accord et aucune disposition ne doit être discriminatoire</a:t>
            </a:r>
            <a:endParaRPr b="0" lang="fr-FR" sz="1600" spc="-1" strike="noStrike">
              <a:solidFill>
                <a:srgbClr val="000000"/>
              </a:solidFill>
              <a:latin typeface="Tahoma"/>
            </a:endParaRPr>
          </a:p>
          <a:p>
            <a:pPr lvl="1" marL="344520" indent="-307440">
              <a:lnSpc>
                <a:spcPct val="120000"/>
              </a:lnSpc>
              <a:spcBef>
                <a:spcPts val="1199"/>
              </a:spcBef>
              <a:spcAft>
                <a:spcPts val="1199"/>
              </a:spcAft>
              <a:buClr>
                <a:srgbClr val="7f9b9b"/>
              </a:buClr>
              <a:buSzPct val="90000"/>
              <a:buFont typeface="Wingdings" charset="2"/>
              <a:buChar char=""/>
            </a:pPr>
            <a:r>
              <a:rPr b="0" lang="fr-FR" sz="1600" spc="-1" strike="noStrike">
                <a:solidFill>
                  <a:srgbClr val="000000"/>
                </a:solidFill>
                <a:latin typeface="Tahoma"/>
                <a:ea typeface="Tahoma"/>
              </a:rPr>
              <a:t>Aucun cas identifié de dispositifs de transport public s’appuyant sur des conventions</a:t>
            </a:r>
            <a:endParaRPr b="0" lang="fr-FR" sz="1600" spc="-1" strike="noStrike">
              <a:solidFill>
                <a:srgbClr val="000000"/>
              </a:solidFill>
              <a:latin typeface="Tahoma"/>
            </a:endParaRPr>
          </a:p>
          <a:p>
            <a:pPr marL="355680" indent="-318600">
              <a:lnSpc>
                <a:spcPct val="120000"/>
              </a:lnSpc>
              <a:spcBef>
                <a:spcPts val="1199"/>
              </a:spcBef>
              <a:spcAft>
                <a:spcPts val="1199"/>
              </a:spcAft>
              <a:tabLst>
                <a:tab algn="l" pos="0"/>
              </a:tabLst>
            </a:pPr>
            <a:r>
              <a:rPr b="0" lang="fr-FR" sz="1600" spc="-1" strike="noStrike">
                <a:solidFill>
                  <a:srgbClr val="000000"/>
                </a:solidFill>
                <a:latin typeface="Wingdings"/>
                <a:ea typeface="Tahoma"/>
              </a:rPr>
              <a:t></a:t>
            </a:r>
            <a:r>
              <a:rPr b="0" lang="fr-FR" sz="1600" spc="-1" strike="noStrike">
                <a:solidFill>
                  <a:srgbClr val="000000"/>
                </a:solidFill>
                <a:latin typeface="Tahoma"/>
                <a:ea typeface="Tahoma"/>
              </a:rPr>
              <a:t> </a:t>
            </a:r>
            <a:r>
              <a:rPr b="0" lang="fr-FR" sz="1600" spc="-1" strike="noStrike">
                <a:solidFill>
                  <a:srgbClr val="000000"/>
                </a:solidFill>
                <a:latin typeface="Tahoma"/>
                <a:ea typeface="Tahoma"/>
              </a:rPr>
              <a:t>	</a:t>
            </a:r>
            <a:r>
              <a:rPr b="0" lang="fr-FR" sz="1600" spc="-1" strike="noStrike">
                <a:solidFill>
                  <a:srgbClr val="000000"/>
                </a:solidFill>
                <a:latin typeface="Tahoma"/>
                <a:ea typeface="Tahoma"/>
              </a:rPr>
              <a:t>Utilisable seulement pour aménager à la marge la situation actuelle à défaut de mieux (ou en absence de portage politique). </a:t>
            </a:r>
            <a:br/>
            <a:r>
              <a:rPr b="0" lang="fr-FR" sz="1600" spc="-1" strike="noStrike">
                <a:solidFill>
                  <a:srgbClr val="000000"/>
                </a:solidFill>
                <a:latin typeface="Tahoma"/>
                <a:ea typeface="Tahoma"/>
              </a:rPr>
              <a:t>Ex : Conditionner le remboursement du différentiel sur le tarif résident aux contrôles de billetterie ainsi qu’à la fourniture d’informations statistiques (hors tarifs aidés), sans aller jusqu’à l’organisation des services</a:t>
            </a:r>
            <a:endParaRPr b="1" lang="fr-FR" sz="1600" spc="-1" strike="noStrike">
              <a:solidFill>
                <a:srgbClr val="000000"/>
              </a:solidFill>
              <a:latin typeface="Tahoma"/>
            </a:endParaRPr>
          </a:p>
          <a:p>
            <a:endParaRPr b="1" lang="fr-FR" sz="1600" spc="-1" strike="noStrike">
              <a:solidFill>
                <a:srgbClr val="000000"/>
              </a:solidFill>
              <a:latin typeface="Tahoma"/>
            </a:endParaRPr>
          </a:p>
          <a:p>
            <a:endParaRPr b="1" lang="fr-FR" sz="1600" spc="-1" strike="noStrike">
              <a:solidFill>
                <a:srgbClr val="000000"/>
              </a:solidFill>
              <a:latin typeface="Tahoma"/>
            </a:endParaRPr>
          </a:p>
        </p:txBody>
      </p:sp>
      <p:sp>
        <p:nvSpPr>
          <p:cNvPr id="194" name="CustomShape 6"/>
          <p:cNvSpPr/>
          <p:nvPr/>
        </p:nvSpPr>
        <p:spPr>
          <a:xfrm>
            <a:off x="984600" y="871560"/>
            <a:ext cx="273996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2000" spc="-1" strike="noStrike">
                <a:solidFill>
                  <a:srgbClr val="000000"/>
                </a:solidFill>
                <a:latin typeface="Tahoma"/>
              </a:rPr>
              <a:t>1 – Les Conventions</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TextShape 1"/>
          <p:cNvSpPr txBox="1"/>
          <p:nvPr/>
        </p:nvSpPr>
        <p:spPr>
          <a:xfrm>
            <a:off x="480240" y="449280"/>
            <a:ext cx="8988120" cy="645840"/>
          </a:xfrm>
          <a:prstGeom prst="rect">
            <a:avLst/>
          </a:prstGeom>
          <a:noFill/>
          <a:ln w="0">
            <a:noFill/>
          </a:ln>
        </p:spPr>
        <p:txBody>
          <a:bodyPr lIns="102240" rIns="102240" tIns="51120" bIns="51120">
            <a:noAutofit/>
          </a:bodyPr>
          <a:p>
            <a:pPr>
              <a:lnSpc>
                <a:spcPct val="100000"/>
              </a:lnSpc>
              <a:tabLst>
                <a:tab algn="l" pos="0"/>
              </a:tabLst>
            </a:pPr>
            <a:r>
              <a:rPr b="1" lang="fr-FR" sz="3200" spc="-1" strike="noStrike" cap="all">
                <a:solidFill>
                  <a:srgbClr val="ffffff"/>
                </a:solidFill>
                <a:latin typeface="Tahoma"/>
              </a:rPr>
              <a:t>sommaire</a:t>
            </a:r>
            <a:endParaRPr b="0" lang="fr-FR" sz="3200" spc="-1" strike="noStrike">
              <a:solidFill>
                <a:srgbClr val="000000"/>
              </a:solidFill>
              <a:latin typeface="Tahoma"/>
            </a:endParaRPr>
          </a:p>
        </p:txBody>
      </p:sp>
      <p:graphicFrame>
        <p:nvGraphicFramePr>
          <p:cNvPr id="5" name="Diagram5"/>
          <p:cNvGraphicFramePr/>
          <p:nvPr>
            <p:extLst>
              <p:ext uri="{D42A27DB-BD31-4B8C-83A1-F6EECF244321}">
                <p14:modId xmlns:p14="http://schemas.microsoft.com/office/powerpoint/2010/main" val="3885900337"/>
              </p:ext>
            </p:extLst>
          </p:nvPr>
        </p:nvGraphicFramePr>
        <p:xfrm>
          <a:off x="1471680" y="1528560"/>
          <a:ext cx="7125480" cy="4943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Suite de l’étude et calendrier</a:t>
            </a:r>
            <a:endParaRPr b="0" lang="fr-FR" sz="2520" spc="-1" strike="noStrike">
              <a:solidFill>
                <a:srgbClr val="000000"/>
              </a:solidFill>
              <a:latin typeface="Tahoma"/>
            </a:endParaRPr>
          </a:p>
        </p:txBody>
      </p:sp>
      <p:sp>
        <p:nvSpPr>
          <p:cNvPr id="419"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Tâches restant à produire</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420"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421"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422"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766310E7-C99A-4CAB-A28E-BDCE83EAE62A}" type="slidenum">
              <a:rPr b="0" lang="fr-FR" sz="900" spc="-1" strike="noStrike">
                <a:solidFill>
                  <a:srgbClr val="7f9b9b"/>
                </a:solidFill>
                <a:latin typeface="Tahoma"/>
                <a:ea typeface="Tahoma"/>
              </a:rPr>
              <a:t>&lt;numéro&gt;</a:t>
            </a:fld>
            <a:endParaRPr b="0" lang="fr-FR" sz="900" spc="-1" strike="noStrike">
              <a:latin typeface="Times New Roman"/>
            </a:endParaRPr>
          </a:p>
        </p:txBody>
      </p:sp>
      <p:sp>
        <p:nvSpPr>
          <p:cNvPr id="423" name="TextShape 6"/>
          <p:cNvSpPr txBox="1"/>
          <p:nvPr/>
        </p:nvSpPr>
        <p:spPr>
          <a:xfrm>
            <a:off x="480240" y="1319400"/>
            <a:ext cx="8896680" cy="5519520"/>
          </a:xfrm>
          <a:prstGeom prst="rect">
            <a:avLst/>
          </a:prstGeom>
          <a:noFill/>
          <a:ln w="0">
            <a:noFill/>
          </a:ln>
        </p:spPr>
        <p:txBody>
          <a:bodyPr lIns="102240" rIns="102240" tIns="51120" bIns="51120">
            <a:normAutofit/>
          </a:bodyPr>
          <a:p>
            <a:pPr marL="344520" indent="-344160">
              <a:lnSpc>
                <a:spcPct val="120000"/>
              </a:lnSpc>
              <a:spcBef>
                <a:spcPts val="320"/>
              </a:spcBef>
              <a:buSzPct val="100000"/>
              <a:buBlip>
                <a:blip r:embed="rId2"/>
              </a:buBlip>
            </a:pPr>
            <a:r>
              <a:rPr b="1" lang="fr-FR" sz="1600" spc="-1" strike="noStrike">
                <a:solidFill>
                  <a:srgbClr val="000000"/>
                </a:solidFill>
                <a:latin typeface="Tahoma"/>
              </a:rPr>
              <a:t>Rédaction du rapport à partir des éléments validés</a:t>
            </a:r>
            <a:endParaRPr b="1" lang="fr-FR" sz="1600" spc="-1" strike="noStrike">
              <a:solidFill>
                <a:srgbClr val="000000"/>
              </a:solidFill>
              <a:latin typeface="Tahoma"/>
            </a:endParaRPr>
          </a:p>
          <a:p>
            <a:pPr>
              <a:lnSpc>
                <a:spcPct val="120000"/>
              </a:lnSpc>
              <a:spcBef>
                <a:spcPts val="320"/>
              </a:spcBef>
            </a:pPr>
            <a:endParaRPr b="1" lang="fr-FR" sz="1600" spc="-1" strike="noStrike">
              <a:solidFill>
                <a:srgbClr val="000000"/>
              </a:solidFill>
              <a:latin typeface="Tahoma"/>
            </a:endParaRPr>
          </a:p>
          <a:p>
            <a:pPr marL="344520" indent="-344160">
              <a:lnSpc>
                <a:spcPct val="120000"/>
              </a:lnSpc>
              <a:spcBef>
                <a:spcPts val="320"/>
              </a:spcBef>
              <a:buSzPct val="100000"/>
              <a:buBlip>
                <a:blip r:embed="rId3"/>
              </a:buBlip>
            </a:pPr>
            <a:r>
              <a:rPr b="1" lang="fr-FR" sz="1600" spc="-1" strike="noStrike">
                <a:solidFill>
                  <a:srgbClr val="000000"/>
                </a:solidFill>
                <a:latin typeface="Tahoma"/>
              </a:rPr>
              <a:t>Modélisation</a:t>
            </a:r>
            <a:endParaRPr b="1" lang="fr-FR" sz="1600" spc="-1" strike="noStrike">
              <a:solidFill>
                <a:srgbClr val="000000"/>
              </a:solidFill>
              <a:latin typeface="Tahoma"/>
            </a:endParaRPr>
          </a:p>
          <a:p>
            <a:pPr lvl="1" marL="767880" indent="-307800">
              <a:lnSpc>
                <a:spcPct val="120000"/>
              </a:lnSpc>
              <a:spcBef>
                <a:spcPts val="283"/>
              </a:spcBef>
              <a:buClr>
                <a:srgbClr val="7f9b9b"/>
              </a:buClr>
              <a:buFont typeface="Arial"/>
              <a:buChar char="•"/>
            </a:pPr>
            <a:r>
              <a:rPr b="0" lang="fr-FR" sz="1420" spc="-1" strike="noStrike">
                <a:solidFill>
                  <a:srgbClr val="7f9b9b"/>
                </a:solidFill>
                <a:latin typeface="Tahoma"/>
              </a:rPr>
              <a:t>Economique et financière</a:t>
            </a:r>
            <a:endParaRPr b="0" lang="fr-FR" sz="1420" spc="-1" strike="noStrike">
              <a:solidFill>
                <a:srgbClr val="000000"/>
              </a:solidFill>
              <a:latin typeface="Tahoma"/>
            </a:endParaRPr>
          </a:p>
          <a:p>
            <a:pPr lvl="1" marL="767880" indent="-307800">
              <a:lnSpc>
                <a:spcPct val="120000"/>
              </a:lnSpc>
              <a:spcBef>
                <a:spcPts val="283"/>
              </a:spcBef>
              <a:buClr>
                <a:srgbClr val="7f9b9b"/>
              </a:buClr>
              <a:buFont typeface="Arial"/>
              <a:buChar char="•"/>
            </a:pPr>
            <a:r>
              <a:rPr b="0" lang="fr-FR" sz="1420" spc="-1" strike="noStrike">
                <a:solidFill>
                  <a:srgbClr val="7f9b9b"/>
                </a:solidFill>
                <a:latin typeface="Tahoma"/>
              </a:rPr>
              <a:t>Environnement</a:t>
            </a:r>
            <a:endParaRPr b="0" lang="fr-FR" sz="1420" spc="-1" strike="noStrike">
              <a:solidFill>
                <a:srgbClr val="000000"/>
              </a:solidFill>
              <a:latin typeface="Tahoma"/>
            </a:endParaRPr>
          </a:p>
          <a:p>
            <a:endParaRPr b="1" lang="fr-FR" sz="1420" spc="-1" strike="noStrike">
              <a:solidFill>
                <a:srgbClr val="000000"/>
              </a:solidFill>
              <a:latin typeface="Tahoma"/>
            </a:endParaRPr>
          </a:p>
          <a:p>
            <a:pPr marL="344520" indent="-344160">
              <a:lnSpc>
                <a:spcPct val="120000"/>
              </a:lnSpc>
              <a:spcBef>
                <a:spcPts val="320"/>
              </a:spcBef>
              <a:buSzPct val="100000"/>
              <a:buBlip>
                <a:blip r:embed="rId4"/>
              </a:buBlip>
            </a:pPr>
            <a:r>
              <a:rPr b="1" lang="fr-FR" sz="1600" spc="-1" strike="noStrike">
                <a:solidFill>
                  <a:srgbClr val="000000"/>
                </a:solidFill>
                <a:latin typeface="Tahoma"/>
              </a:rPr>
              <a:t>Synthèse et recommandations</a:t>
            </a:r>
            <a:endParaRPr b="1" lang="fr-FR" sz="1600" spc="-1" strike="noStrike">
              <a:solidFill>
                <a:srgbClr val="000000"/>
              </a:solidFill>
              <a:latin typeface="Tahoma"/>
            </a:endParaRPr>
          </a:p>
          <a:p>
            <a:pPr marL="36360">
              <a:lnSpc>
                <a:spcPct val="120000"/>
              </a:lnSpc>
              <a:spcBef>
                <a:spcPts val="320"/>
              </a:spcBef>
              <a:tabLst>
                <a:tab algn="l" pos="0"/>
              </a:tabLst>
            </a:pPr>
            <a:endParaRPr b="1" lang="fr-FR" sz="16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TextShape 1"/>
          <p:cNvSpPr txBox="1"/>
          <p:nvPr/>
        </p:nvSpPr>
        <p:spPr>
          <a:xfrm>
            <a:off x="480240" y="233640"/>
            <a:ext cx="9615600" cy="445680"/>
          </a:xfrm>
          <a:prstGeom prst="rect">
            <a:avLst/>
          </a:prstGeom>
          <a:noFill/>
          <a:ln w="0">
            <a:noFill/>
          </a:ln>
        </p:spPr>
        <p:txBody>
          <a:bodyPr lIns="102240" rIns="102240" tIns="51120" bIns="51120">
            <a:noAutofit/>
          </a:bodyPr>
          <a:p>
            <a:pPr marL="411120" indent="-410760">
              <a:lnSpc>
                <a:spcPct val="100000"/>
              </a:lnSpc>
              <a:buSzPct val="124839"/>
              <a:buBlip>
                <a:blip r:embed="rId1"/>
              </a:buBlip>
            </a:pPr>
            <a:r>
              <a:rPr b="1" lang="fr-FR" sz="2520" spc="-1" strike="noStrike" cap="all">
                <a:solidFill>
                  <a:srgbClr val="ffffff"/>
                </a:solidFill>
                <a:latin typeface="Tahoma"/>
              </a:rPr>
              <a:t>Suite de l’étude et calendrier</a:t>
            </a:r>
            <a:endParaRPr b="0" lang="fr-FR" sz="2520" spc="-1" strike="noStrike">
              <a:solidFill>
                <a:srgbClr val="000000"/>
              </a:solidFill>
              <a:latin typeface="Tahoma"/>
            </a:endParaRPr>
          </a:p>
        </p:txBody>
      </p:sp>
      <p:sp>
        <p:nvSpPr>
          <p:cNvPr id="425" name="TextShape 2"/>
          <p:cNvSpPr txBox="1"/>
          <p:nvPr/>
        </p:nvSpPr>
        <p:spPr>
          <a:xfrm>
            <a:off x="891720" y="826920"/>
            <a:ext cx="7867800" cy="492480"/>
          </a:xfrm>
          <a:prstGeom prst="rect">
            <a:avLst/>
          </a:prstGeom>
          <a:noFill/>
          <a:ln w="0">
            <a:noFill/>
          </a:ln>
        </p:spPr>
        <p:txBody>
          <a:bodyPr lIns="102240" rIns="102240" tIns="51120" bIns="51120">
            <a:normAutofit fontScale="97000"/>
          </a:bodyPr>
          <a:p>
            <a:pPr>
              <a:lnSpc>
                <a:spcPct val="120000"/>
              </a:lnSpc>
              <a:spcBef>
                <a:spcPts val="431"/>
              </a:spcBef>
              <a:tabLst>
                <a:tab algn="l" pos="0"/>
              </a:tabLst>
            </a:pPr>
            <a:r>
              <a:rPr b="0" lang="fr-FR" sz="2150" spc="-1" strike="noStrike">
                <a:solidFill>
                  <a:srgbClr val="000000"/>
                </a:solidFill>
                <a:latin typeface="Tahoma"/>
              </a:rPr>
              <a:t>Proposition d’avenant pour finaliser l’étude</a:t>
            </a:r>
            <a:endParaRPr b="1" lang="fr-FR" sz="2150" spc="-1" strike="noStrike">
              <a:solidFill>
                <a:srgbClr val="000000"/>
              </a:solidFill>
              <a:latin typeface="Tahoma"/>
            </a:endParaRPr>
          </a:p>
          <a:p>
            <a:pPr>
              <a:lnSpc>
                <a:spcPct val="120000"/>
              </a:lnSpc>
              <a:spcBef>
                <a:spcPts val="431"/>
              </a:spcBef>
              <a:tabLst>
                <a:tab algn="l" pos="0"/>
              </a:tabLst>
            </a:pPr>
            <a:endParaRPr b="1" lang="fr-FR" sz="2150" spc="-1" strike="noStrike">
              <a:solidFill>
                <a:srgbClr val="000000"/>
              </a:solidFill>
              <a:latin typeface="Tahoma"/>
            </a:endParaRPr>
          </a:p>
        </p:txBody>
      </p:sp>
      <p:sp>
        <p:nvSpPr>
          <p:cNvPr id="426" name="TextShape 3"/>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427" name="TextShape 4"/>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428" name="TextShape 5"/>
          <p:cNvSpPr txBox="1"/>
          <p:nvPr/>
        </p:nvSpPr>
        <p:spPr>
          <a:xfrm>
            <a:off x="6630480" y="6954840"/>
            <a:ext cx="2161440" cy="143640"/>
          </a:xfrm>
          <a:prstGeom prst="rect">
            <a:avLst/>
          </a:prstGeom>
          <a:noFill/>
          <a:ln w="0">
            <a:noFill/>
          </a:ln>
        </p:spPr>
        <p:txBody>
          <a:bodyPr anchor="ctr">
            <a:noAutofit/>
          </a:bodyPr>
          <a:p>
            <a:pPr algn="r">
              <a:lnSpc>
                <a:spcPct val="100000"/>
              </a:lnSpc>
            </a:pPr>
            <a:fld id="{3D88D058-7F11-4213-88C8-8E5F1F61A329}" type="slidenum">
              <a:rPr b="0" lang="fr-FR" sz="900" spc="-1" strike="noStrike">
                <a:solidFill>
                  <a:srgbClr val="7f9b9b"/>
                </a:solidFill>
                <a:latin typeface="Tahoma"/>
                <a:ea typeface="Tahoma"/>
              </a:rPr>
              <a:t>&lt;numéro&gt;</a:t>
            </a:fld>
            <a:endParaRPr b="0" lang="fr-FR" sz="900" spc="-1" strike="noStrike">
              <a:latin typeface="Times New Roman"/>
            </a:endParaRPr>
          </a:p>
        </p:txBody>
      </p:sp>
      <p:sp>
        <p:nvSpPr>
          <p:cNvPr id="429" name="TextShape 6"/>
          <p:cNvSpPr txBox="1"/>
          <p:nvPr/>
        </p:nvSpPr>
        <p:spPr>
          <a:xfrm>
            <a:off x="480240" y="1319400"/>
            <a:ext cx="8896680" cy="5519520"/>
          </a:xfrm>
          <a:prstGeom prst="rect">
            <a:avLst/>
          </a:prstGeom>
          <a:noFill/>
          <a:ln w="0">
            <a:noFill/>
          </a:ln>
        </p:spPr>
        <p:txBody>
          <a:bodyPr lIns="102240" rIns="102240" tIns="51120" bIns="51120">
            <a:normAutofit/>
          </a:bodyPr>
          <a:p>
            <a:pPr marL="344520" indent="-344160">
              <a:lnSpc>
                <a:spcPct val="120000"/>
              </a:lnSpc>
              <a:spcBef>
                <a:spcPts val="320"/>
              </a:spcBef>
              <a:buSzPct val="100000"/>
              <a:buBlip>
                <a:blip r:embed="rId2"/>
              </a:buBlip>
            </a:pPr>
            <a:r>
              <a:rPr b="1" lang="fr-FR" sz="1600" spc="-1" strike="noStrike">
                <a:solidFill>
                  <a:srgbClr val="000000"/>
                </a:solidFill>
                <a:latin typeface="Tahoma"/>
              </a:rPr>
              <a:t>Fin février 2022 (au lieu du 11 janvier) ?</a:t>
            </a:r>
            <a:endParaRPr b="1" lang="fr-FR" sz="1600" spc="-1" strike="noStrike">
              <a:solidFill>
                <a:srgbClr val="000000"/>
              </a:solidFill>
              <a:latin typeface="Tahoma"/>
            </a:endParaRPr>
          </a:p>
          <a:p>
            <a:pPr>
              <a:lnSpc>
                <a:spcPct val="120000"/>
              </a:lnSpc>
              <a:spcBef>
                <a:spcPts val="320"/>
              </a:spcBef>
            </a:pPr>
            <a:endParaRPr b="1" lang="fr-FR" sz="1600" spc="-1" strike="noStrike">
              <a:solidFill>
                <a:srgbClr val="000000"/>
              </a:solidFill>
              <a:latin typeface="Tahoma"/>
            </a:endParaRPr>
          </a:p>
          <a:p>
            <a:pPr marL="344520" indent="-344160">
              <a:lnSpc>
                <a:spcPct val="120000"/>
              </a:lnSpc>
              <a:spcBef>
                <a:spcPts val="320"/>
              </a:spcBef>
              <a:buSzPct val="100000"/>
              <a:buBlip>
                <a:blip r:embed="rId3"/>
              </a:buBlip>
            </a:pPr>
            <a:r>
              <a:rPr b="1" lang="fr-FR" sz="1600" spc="-1" strike="noStrike">
                <a:solidFill>
                  <a:srgbClr val="000000"/>
                </a:solidFill>
                <a:latin typeface="Tahoma"/>
              </a:rPr>
              <a:t>Permettre de finaliser les analyses, la modélisation et la rédaction</a:t>
            </a:r>
            <a:endParaRPr b="1" lang="fr-FR" sz="1600" spc="-1" strike="noStrike">
              <a:solidFill>
                <a:srgbClr val="000000"/>
              </a:solidFill>
              <a:latin typeface="Tahoma"/>
            </a:endParaRPr>
          </a:p>
          <a:p>
            <a:pPr>
              <a:lnSpc>
                <a:spcPct val="120000"/>
              </a:lnSpc>
              <a:spcBef>
                <a:spcPts val="320"/>
              </a:spcBef>
            </a:pPr>
            <a:endParaRPr b="1" lang="fr-FR" sz="1600" spc="-1" strike="noStrike">
              <a:solidFill>
                <a:srgbClr val="000000"/>
              </a:solidFill>
              <a:latin typeface="Tahoma"/>
            </a:endParaRPr>
          </a:p>
          <a:p>
            <a:pPr marL="344520" indent="-344160">
              <a:lnSpc>
                <a:spcPct val="120000"/>
              </a:lnSpc>
              <a:spcBef>
                <a:spcPts val="320"/>
              </a:spcBef>
              <a:buSzPct val="100000"/>
              <a:buBlip>
                <a:blip r:embed="rId4"/>
              </a:buBlip>
            </a:pPr>
            <a:r>
              <a:rPr b="1" lang="fr-FR" sz="1600" spc="-1" strike="noStrike">
                <a:solidFill>
                  <a:srgbClr val="000000"/>
                </a:solidFill>
                <a:latin typeface="Tahoma"/>
              </a:rPr>
              <a:t>Permet d’envisager une restitution finale en Guadeloupe après transmission du rapport</a:t>
            </a:r>
            <a:endParaRPr b="1" lang="fr-FR" sz="160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TextShape 1"/>
          <p:cNvSpPr txBox="1"/>
          <p:nvPr/>
        </p:nvSpPr>
        <p:spPr>
          <a:xfrm>
            <a:off x="2900160" y="2910600"/>
            <a:ext cx="5986440" cy="1324440"/>
          </a:xfrm>
          <a:prstGeom prst="rect">
            <a:avLst/>
          </a:prstGeom>
          <a:noFill/>
          <a:ln w="0">
            <a:noFill/>
          </a:ln>
        </p:spPr>
        <p:txBody>
          <a:bodyPr lIns="102240" rIns="102240" tIns="51120" bIns="51120">
            <a:noAutofit/>
          </a:bodyPr>
          <a:p>
            <a:pPr>
              <a:lnSpc>
                <a:spcPct val="100000"/>
              </a:lnSpc>
              <a:tabLst>
                <a:tab algn="l" pos="0"/>
              </a:tabLst>
            </a:pPr>
            <a:r>
              <a:rPr b="1" lang="fr-FR" sz="4320" spc="-1" strike="noStrike" cap="all">
                <a:solidFill>
                  <a:srgbClr val="517071"/>
                </a:solidFill>
                <a:latin typeface="Arial"/>
              </a:rPr>
              <a:t>MERCI POUR VOTRE ATTENTION</a:t>
            </a:r>
            <a:endParaRPr b="0" lang="fr-FR" sz="4320" spc="-1" strike="noStrike">
              <a:solidFill>
                <a:srgbClr val="000000"/>
              </a:solidFill>
              <a:latin typeface="Tahoma"/>
            </a:endParaRPr>
          </a:p>
        </p:txBody>
      </p:sp>
      <p:sp>
        <p:nvSpPr>
          <p:cNvPr id="431" name="TextShape 2"/>
          <p:cNvSpPr txBox="1"/>
          <p:nvPr/>
        </p:nvSpPr>
        <p:spPr>
          <a:xfrm>
            <a:off x="526320" y="5893560"/>
            <a:ext cx="2896200" cy="802800"/>
          </a:xfrm>
          <a:prstGeom prst="rect">
            <a:avLst/>
          </a:prstGeom>
          <a:noFill/>
          <a:ln w="0">
            <a:noFill/>
          </a:ln>
        </p:spPr>
        <p:txBody>
          <a:bodyPr lIns="102240" rIns="102240" tIns="51120" bIns="51120">
            <a:normAutofit fontScale="87000"/>
          </a:bodyPr>
          <a:p>
            <a:pPr>
              <a:lnSpc>
                <a:spcPct val="120000"/>
              </a:lnSpc>
              <a:spcBef>
                <a:spcPts val="252"/>
              </a:spcBef>
              <a:tabLst>
                <a:tab algn="l" pos="0"/>
              </a:tabLst>
            </a:pPr>
            <a:r>
              <a:rPr b="0" lang="fr-FR" sz="1260" spc="-1" strike="noStrike">
                <a:solidFill>
                  <a:srgbClr val="000000"/>
                </a:solidFill>
                <a:latin typeface="Tahoma"/>
              </a:rPr>
              <a:t>Dominique BERTHET</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Tél.: 06.79.59.83.63</a:t>
            </a:r>
            <a:endParaRPr b="1" lang="fr-FR" sz="1260" spc="-1" strike="noStrike">
              <a:solidFill>
                <a:srgbClr val="000000"/>
              </a:solidFill>
              <a:latin typeface="Tahoma"/>
            </a:endParaRPr>
          </a:p>
          <a:p>
            <a:pPr>
              <a:lnSpc>
                <a:spcPct val="120000"/>
              </a:lnSpc>
              <a:spcBef>
                <a:spcPts val="252"/>
              </a:spcBef>
              <a:tabLst>
                <a:tab algn="l" pos="0"/>
              </a:tabLst>
            </a:pPr>
            <a:r>
              <a:rPr b="0" lang="fr-FR" sz="1260" spc="-1" strike="noStrike">
                <a:solidFill>
                  <a:srgbClr val="000000"/>
                </a:solidFill>
                <a:latin typeface="Tahoma"/>
              </a:rPr>
              <a:t>E-mail: d.berthet@inddigo.com</a:t>
            </a:r>
            <a:endParaRPr b="1" lang="fr-FR" sz="1260" spc="-1" strike="noStrike">
              <a:solidFill>
                <a:srgbClr val="000000"/>
              </a:solidFill>
              <a:latin typeface="Tahom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196"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197"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198"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C31A9A4E-CFBE-47FE-8AAC-75D7834A20D0}"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199" name="TextShape 5"/>
          <p:cNvSpPr txBox="1"/>
          <p:nvPr/>
        </p:nvSpPr>
        <p:spPr>
          <a:xfrm>
            <a:off x="1010160" y="1563120"/>
            <a:ext cx="7761240" cy="4805640"/>
          </a:xfrm>
          <a:prstGeom prst="rect">
            <a:avLst/>
          </a:prstGeom>
          <a:noFill/>
          <a:ln w="0">
            <a:noFill/>
          </a:ln>
        </p:spPr>
        <p:txBody>
          <a:bodyPr lIns="102240" rIns="102240" tIns="51120" bIns="51120">
            <a:noAutofit/>
          </a:bodyPr>
          <a:p>
            <a:pPr algn="just">
              <a:lnSpc>
                <a:spcPct val="120000"/>
              </a:lnSpc>
              <a:spcBef>
                <a:spcPts val="360"/>
              </a:spcBef>
              <a:tabLst>
                <a:tab algn="l" pos="0"/>
              </a:tabLst>
            </a:pPr>
            <a:r>
              <a:rPr b="1" lang="fr-FR" sz="1800" spc="-1" strike="noStrike">
                <a:solidFill>
                  <a:srgbClr val="000000"/>
                </a:solidFill>
                <a:latin typeface="Tahoma"/>
              </a:rPr>
              <a:t>Les dispositions légales</a:t>
            </a:r>
            <a:endParaRPr b="1" lang="fr-FR" sz="1800" spc="-1" strike="noStrike">
              <a:solidFill>
                <a:srgbClr val="000000"/>
              </a:solidFill>
              <a:latin typeface="Tahoma"/>
            </a:endParaRPr>
          </a:p>
          <a:p>
            <a:pPr algn="just">
              <a:lnSpc>
                <a:spcPct val="120000"/>
              </a:lnSpc>
              <a:spcBef>
                <a:spcPts val="281"/>
              </a:spcBef>
              <a:tabLst>
                <a:tab algn="l" pos="0"/>
              </a:tabLst>
            </a:pPr>
            <a:endParaRPr b="1" lang="fr-FR" sz="1800" spc="-1" strike="noStrike">
              <a:solidFill>
                <a:srgbClr val="000000"/>
              </a:solidFill>
              <a:latin typeface="Tahoma"/>
            </a:endParaRPr>
          </a:p>
          <a:p>
            <a:pPr algn="just">
              <a:lnSpc>
                <a:spcPct val="120000"/>
              </a:lnSpc>
              <a:spcBef>
                <a:spcPts val="281"/>
              </a:spcBef>
              <a:tabLst>
                <a:tab algn="l" pos="0"/>
              </a:tabLst>
            </a:pPr>
            <a:r>
              <a:rPr b="0" lang="fr-FR" sz="1400" spc="-1" strike="noStrike" u="sng">
                <a:solidFill>
                  <a:srgbClr val="000000"/>
                </a:solidFill>
                <a:uFillTx/>
                <a:latin typeface="Tahoma"/>
              </a:rPr>
              <a:t>Code des Transports – Art. L5431-2</a:t>
            </a: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a:solidFill>
                  <a:srgbClr val="000000"/>
                </a:solidFill>
                <a:latin typeface="Tahoma"/>
              </a:rPr>
              <a:t>La collectivité territoriale organisatrice peut fixer des obligations de service public Ces obligations de service public s'appliquent de façon non discriminatoire à toutes les entreprises.</a:t>
            </a: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a:solidFill>
                  <a:srgbClr val="000000"/>
                </a:solidFill>
                <a:latin typeface="Tahoma"/>
              </a:rPr>
              <a:t>Elle peut conclure des contrats de service public afin que soit fourni un niveau de service suffisant et en particulier, porter sur :</a:t>
            </a: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a:solidFill>
                  <a:srgbClr val="000000"/>
                </a:solidFill>
                <a:latin typeface="Tahoma"/>
              </a:rPr>
              <a:t>1° La liste des ports à desservir, pour des services réguliers à destination des îles ou entre îles ;</a:t>
            </a: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a:solidFill>
                  <a:srgbClr val="000000"/>
                </a:solidFill>
                <a:latin typeface="Tahoma"/>
              </a:rPr>
              <a:t>2° Des normes fixées de continuité, de régularité et fréquence, de capacité et de qualité ;</a:t>
            </a: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a:solidFill>
                  <a:srgbClr val="000000"/>
                </a:solidFill>
                <a:latin typeface="Tahoma"/>
              </a:rPr>
              <a:t>3° Une tarification à des prix et des conditions déterminées, notamment pour certaines catégories de personnes ou pour certaines liaisons ;</a:t>
            </a: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a:solidFill>
                  <a:srgbClr val="000000"/>
                </a:solidFill>
                <a:latin typeface="Tahoma"/>
              </a:rPr>
              <a:t>4° Des adaptations des services aux besoins effectifs.</a:t>
            </a:r>
            <a:endParaRPr b="1" lang="fr-FR" sz="1400" spc="-1" strike="noStrike">
              <a:solidFill>
                <a:srgbClr val="000000"/>
              </a:solidFill>
              <a:latin typeface="Tahoma"/>
            </a:endParaRPr>
          </a:p>
          <a:p>
            <a:pPr algn="just">
              <a:lnSpc>
                <a:spcPct val="120000"/>
              </a:lnSpc>
              <a:spcBef>
                <a:spcPts val="281"/>
              </a:spcBef>
              <a:tabLst>
                <a:tab algn="l" pos="0"/>
              </a:tabLst>
            </a:pP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u="sng">
                <a:solidFill>
                  <a:srgbClr val="000000"/>
                </a:solidFill>
                <a:uFillTx/>
                <a:latin typeface="Tahoma"/>
              </a:rPr>
              <a:t>Article L5431-3</a:t>
            </a:r>
            <a:endParaRPr b="1" lang="fr-FR" sz="1400" spc="-1" strike="noStrike">
              <a:solidFill>
                <a:srgbClr val="000000"/>
              </a:solidFill>
              <a:latin typeface="Tahoma"/>
            </a:endParaRPr>
          </a:p>
          <a:p>
            <a:pPr algn="just">
              <a:lnSpc>
                <a:spcPct val="120000"/>
              </a:lnSpc>
              <a:spcBef>
                <a:spcPts val="281"/>
              </a:spcBef>
              <a:tabLst>
                <a:tab algn="l" pos="0"/>
              </a:tabLst>
            </a:pPr>
            <a:r>
              <a:rPr b="0" lang="fr-FR" sz="1400" spc="-1" strike="noStrike">
                <a:solidFill>
                  <a:srgbClr val="000000"/>
                </a:solidFill>
                <a:latin typeface="Tahoma"/>
              </a:rPr>
              <a:t>Les opérateurs exploitant un service régulier en méconnaissance des obligations de service public édictées par la collectivité territoriale organisatrice peuvent se voir infliger par celle-ci une amende administrative .</a:t>
            </a:r>
            <a:endParaRPr b="1" lang="fr-FR" sz="1400" spc="-1" strike="noStrike">
              <a:solidFill>
                <a:srgbClr val="000000"/>
              </a:solidFill>
              <a:latin typeface="Tahoma"/>
            </a:endParaRPr>
          </a:p>
        </p:txBody>
      </p:sp>
      <p:sp>
        <p:nvSpPr>
          <p:cNvPr id="200" name="CustomShape 6"/>
          <p:cNvSpPr/>
          <p:nvPr/>
        </p:nvSpPr>
        <p:spPr>
          <a:xfrm>
            <a:off x="990360" y="871560"/>
            <a:ext cx="564156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2000" spc="-1" strike="noStrike">
                <a:solidFill>
                  <a:srgbClr val="000000"/>
                </a:solidFill>
                <a:latin typeface="Tahoma"/>
              </a:rPr>
              <a:t>2 – Les Obligations de Service Public - OSP</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202"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03"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04"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A768521C-47AC-4E91-9CA3-3A91C4E7F6E3}"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205" name="TextShape 5"/>
          <p:cNvSpPr txBox="1"/>
          <p:nvPr/>
        </p:nvSpPr>
        <p:spPr>
          <a:xfrm>
            <a:off x="1017720" y="1499400"/>
            <a:ext cx="7948440" cy="5296680"/>
          </a:xfrm>
          <a:prstGeom prst="rect">
            <a:avLst/>
          </a:prstGeom>
          <a:noFill/>
          <a:ln w="0">
            <a:noFill/>
          </a:ln>
        </p:spPr>
        <p:txBody>
          <a:bodyPr lIns="102240" rIns="102240" tIns="51120" bIns="51120">
            <a:noAutofit/>
          </a:bodyPr>
          <a:p>
            <a:pPr algn="just">
              <a:lnSpc>
                <a:spcPct val="120000"/>
              </a:lnSpc>
              <a:spcBef>
                <a:spcPts val="360"/>
              </a:spcBef>
              <a:tabLst>
                <a:tab algn="l" pos="0"/>
              </a:tabLst>
            </a:pPr>
            <a:r>
              <a:rPr b="1" lang="fr-FR" sz="1800" spc="-1" strike="noStrike">
                <a:solidFill>
                  <a:srgbClr val="000000"/>
                </a:solidFill>
                <a:latin typeface="Tahoma"/>
              </a:rPr>
              <a:t>Analyse - Avantages - Inconvénients</a:t>
            </a:r>
            <a:endParaRPr b="1" lang="fr-FR" sz="1800" spc="-1" strike="noStrike">
              <a:solidFill>
                <a:srgbClr val="000000"/>
              </a:solidFill>
              <a:latin typeface="Tahoma"/>
            </a:endParaRPr>
          </a:p>
          <a:p>
            <a:pPr algn="just">
              <a:lnSpc>
                <a:spcPct val="120000"/>
              </a:lnSpc>
              <a:spcBef>
                <a:spcPts val="181"/>
              </a:spcBef>
              <a:tabLst>
                <a:tab algn="l" pos="0"/>
              </a:tabLst>
            </a:pPr>
            <a:endParaRPr b="1" lang="fr-FR" sz="1800" spc="-1" strike="noStrike">
              <a:solidFill>
                <a:srgbClr val="000000"/>
              </a:solidFill>
              <a:latin typeface="Tahoma"/>
            </a:endParaRPr>
          </a:p>
          <a:p>
            <a:pPr lvl="1" marL="234360" indent="-285480">
              <a:lnSpc>
                <a:spcPct val="120000"/>
              </a:lnSpc>
              <a:spcBef>
                <a:spcPts val="281"/>
              </a:spcBef>
              <a:buClr>
                <a:srgbClr val="7f9b9b"/>
              </a:buClr>
              <a:buSzPct val="90000"/>
              <a:buFont typeface="Wingdings" charset="2"/>
              <a:buChar char=""/>
              <a:tabLst>
                <a:tab algn="l" pos="0"/>
              </a:tabLst>
            </a:pPr>
            <a:r>
              <a:rPr b="0" lang="fr-FR" sz="1400" spc="-1" strike="noStrike">
                <a:solidFill>
                  <a:srgbClr val="000000"/>
                </a:solidFill>
                <a:latin typeface="Tahoma"/>
              </a:rPr>
              <a:t>Ce montage permet de favoriser le maintient de plusieurs opérateurs sur les lignes </a:t>
            </a:r>
            <a:br/>
            <a:r>
              <a:rPr b="0" lang="fr-FR" sz="1400" spc="-1" strike="noStrike">
                <a:solidFill>
                  <a:srgbClr val="000000"/>
                </a:solidFill>
                <a:latin typeface="Tahoma"/>
              </a:rPr>
              <a:t>(pas de situation de monopole). </a:t>
            </a:r>
            <a:endParaRPr b="0" lang="fr-FR" sz="1400" spc="-1" strike="noStrike">
              <a:solidFill>
                <a:srgbClr val="000000"/>
              </a:solidFill>
              <a:latin typeface="Tahoma"/>
            </a:endParaRPr>
          </a:p>
          <a:p>
            <a:pPr lvl="1" marL="630360" indent="-307440">
              <a:lnSpc>
                <a:spcPct val="120000"/>
              </a:lnSpc>
              <a:spcBef>
                <a:spcPts val="281"/>
              </a:spcBef>
              <a:buClr>
                <a:srgbClr val="7f9b9b"/>
              </a:buClr>
              <a:buSzPct val="150000"/>
              <a:buFont typeface="Wingdings" charset="2"/>
              <a:buChar char=""/>
              <a:tabLst>
                <a:tab algn="l" pos="0"/>
              </a:tabLst>
            </a:pPr>
            <a:r>
              <a:rPr b="0" lang="fr-FR" sz="1400" spc="-1" strike="noStrike">
                <a:solidFill>
                  <a:srgbClr val="000000"/>
                </a:solidFill>
                <a:latin typeface="Tahoma"/>
                <a:ea typeface="Tahoma"/>
              </a:rPr>
              <a:t>Chaque Autorité organisatrice de la mobilité (AOM) édicte ses propres obligations sur le territoire dont elle a la compétence.</a:t>
            </a:r>
            <a:endParaRPr b="0" lang="fr-FR" sz="1400" spc="-1" strike="noStrike">
              <a:solidFill>
                <a:srgbClr val="000000"/>
              </a:solidFill>
              <a:latin typeface="Tahoma"/>
            </a:endParaRPr>
          </a:p>
          <a:p>
            <a:pPr lvl="1" marL="630360" indent="-307440">
              <a:lnSpc>
                <a:spcPct val="120000"/>
              </a:lnSpc>
              <a:spcBef>
                <a:spcPts val="281"/>
              </a:spcBef>
              <a:buClr>
                <a:srgbClr val="7f9b9b"/>
              </a:buClr>
              <a:buSzPct val="150000"/>
              <a:buFont typeface="Wingdings" charset="2"/>
              <a:buChar char=""/>
              <a:tabLst>
                <a:tab algn="l" pos="0"/>
              </a:tabLst>
            </a:pPr>
            <a:r>
              <a:rPr b="0" lang="fr-FR" sz="1400" spc="-1" strike="noStrike">
                <a:solidFill>
                  <a:srgbClr val="000000"/>
                </a:solidFill>
                <a:latin typeface="Tahoma"/>
                <a:ea typeface="Tahoma"/>
              </a:rPr>
              <a:t>Possibilité que les AOM (Région, EPCI et Syndicat Mixte) harmonisent tout ou partie des obligations afin de ne pas créer de disparité sur le territoire.  </a:t>
            </a:r>
            <a:br/>
            <a:r>
              <a:rPr b="0" lang="fr-FR" sz="1400" spc="-1" strike="noStrike">
                <a:solidFill>
                  <a:srgbClr val="000000"/>
                </a:solidFill>
                <a:latin typeface="Tahoma"/>
              </a:rPr>
              <a:t> </a:t>
            </a:r>
            <a:endParaRPr b="0" lang="fr-FR" sz="1400" spc="-1" strike="noStrike">
              <a:solidFill>
                <a:srgbClr val="000000"/>
              </a:solidFill>
              <a:latin typeface="Tahoma"/>
            </a:endParaRPr>
          </a:p>
          <a:p>
            <a:pPr lvl="1" marL="234360" indent="-285480" algn="just">
              <a:lnSpc>
                <a:spcPct val="120000"/>
              </a:lnSpc>
              <a:spcBef>
                <a:spcPts val="281"/>
              </a:spcBef>
              <a:buClr>
                <a:srgbClr val="7f9b9b"/>
              </a:buClr>
              <a:buSzPct val="90000"/>
              <a:buFont typeface="Wingdings" charset="2"/>
              <a:buChar char=""/>
              <a:tabLst>
                <a:tab algn="l" pos="0"/>
              </a:tabLst>
            </a:pPr>
            <a:r>
              <a:rPr b="1" lang="fr-FR" sz="1400" spc="-1" strike="noStrike">
                <a:solidFill>
                  <a:srgbClr val="000000"/>
                </a:solidFill>
                <a:latin typeface="Tahoma"/>
                <a:ea typeface="Tahoma"/>
              </a:rPr>
              <a:t>OSP : Dispositions résultant du droit européen</a:t>
            </a:r>
            <a:endParaRPr b="0" lang="fr-FR" sz="1400" spc="-1" strike="noStrike">
              <a:solidFill>
                <a:srgbClr val="000000"/>
              </a:solidFill>
              <a:latin typeface="Tahoma"/>
            </a:endParaRPr>
          </a:p>
          <a:p>
            <a:pPr lvl="1" marL="630360" indent="-307440">
              <a:lnSpc>
                <a:spcPct val="120000"/>
              </a:lnSpc>
              <a:spcBef>
                <a:spcPts val="281"/>
              </a:spcBef>
              <a:buClr>
                <a:srgbClr val="7f9b9b"/>
              </a:buClr>
              <a:buSzPct val="150000"/>
              <a:buFont typeface="Wingdings" charset="2"/>
              <a:buChar char=""/>
              <a:tabLst>
                <a:tab algn="l" pos="0"/>
              </a:tabLst>
            </a:pPr>
            <a:r>
              <a:rPr b="0" lang="fr-FR" sz="1400" spc="-1" strike="noStrike">
                <a:solidFill>
                  <a:srgbClr val="000000"/>
                </a:solidFill>
                <a:latin typeface="Tahoma"/>
                <a:ea typeface="Tahoma"/>
              </a:rPr>
              <a:t>« </a:t>
            </a:r>
            <a:r>
              <a:rPr b="1" lang="fr-FR" sz="1400" spc="-1" strike="noStrike">
                <a:solidFill>
                  <a:srgbClr val="000000"/>
                </a:solidFill>
                <a:latin typeface="Tahoma"/>
                <a:ea typeface="Tahoma"/>
              </a:rPr>
              <a:t>OSP ouverte </a:t>
            </a:r>
            <a:r>
              <a:rPr b="0" lang="fr-FR" sz="1400" spc="-1" strike="noStrike">
                <a:solidFill>
                  <a:srgbClr val="000000"/>
                </a:solidFill>
                <a:latin typeface="Tahoma"/>
                <a:ea typeface="Tahoma"/>
              </a:rPr>
              <a:t>», sans compensation servant à réglementer le marché : on ne peut y accéder que si on respecte les obligations définies</a:t>
            </a:r>
            <a:endParaRPr b="0" lang="fr-FR" sz="1400" spc="-1" strike="noStrike">
              <a:solidFill>
                <a:srgbClr val="000000"/>
              </a:solidFill>
              <a:latin typeface="Tahoma"/>
            </a:endParaRPr>
          </a:p>
          <a:p>
            <a:pPr marL="633240">
              <a:lnSpc>
                <a:spcPct val="120000"/>
              </a:lnSpc>
              <a:spcBef>
                <a:spcPts val="281"/>
              </a:spcBef>
              <a:tabLst>
                <a:tab algn="l" pos="0"/>
              </a:tabLst>
            </a:pPr>
            <a:r>
              <a:rPr b="0" lang="fr-FR" sz="1400" spc="-1" strike="noStrike">
                <a:solidFill>
                  <a:srgbClr val="000000"/>
                </a:solidFill>
                <a:latin typeface="Tahoma"/>
                <a:ea typeface="Tahoma"/>
              </a:rPr>
              <a:t>Pas de compensation mais possibilité d’imposer une continuité de service </a:t>
            </a:r>
            <a:br/>
            <a:r>
              <a:rPr b="0" lang="fr-FR" sz="1400" spc="-1" strike="noStrike">
                <a:solidFill>
                  <a:srgbClr val="000000"/>
                </a:solidFill>
                <a:latin typeface="Tahoma"/>
                <a:ea typeface="Tahoma"/>
              </a:rPr>
              <a:t>(ex : réparations, entretien navires) et traçabilité informations, données statistiques, etc.</a:t>
            </a:r>
            <a:endParaRPr b="1" lang="fr-FR" sz="1400" spc="-1" strike="noStrike">
              <a:solidFill>
                <a:srgbClr val="000000"/>
              </a:solidFill>
              <a:latin typeface="Tahoma"/>
            </a:endParaRPr>
          </a:p>
          <a:p>
            <a:pPr lvl="1" marL="630360" indent="-307440">
              <a:lnSpc>
                <a:spcPct val="120000"/>
              </a:lnSpc>
              <a:spcBef>
                <a:spcPts val="281"/>
              </a:spcBef>
              <a:buClr>
                <a:srgbClr val="7f9b9b"/>
              </a:buClr>
              <a:buSzPct val="150000"/>
              <a:buFont typeface="Wingdings" charset="2"/>
              <a:buChar char=""/>
              <a:tabLst>
                <a:tab algn="l" pos="0"/>
              </a:tabLst>
            </a:pPr>
            <a:r>
              <a:rPr b="0" lang="fr-FR" sz="1400" spc="-1" strike="noStrike">
                <a:solidFill>
                  <a:srgbClr val="000000"/>
                </a:solidFill>
                <a:latin typeface="Tahoma"/>
                <a:ea typeface="Tahoma"/>
              </a:rPr>
              <a:t>« </a:t>
            </a:r>
            <a:r>
              <a:rPr b="1" lang="fr-FR" sz="1400" spc="-1" strike="noStrike">
                <a:solidFill>
                  <a:srgbClr val="000000"/>
                </a:solidFill>
                <a:latin typeface="Tahoma"/>
                <a:ea typeface="Tahoma"/>
              </a:rPr>
              <a:t>OSP restreinte</a:t>
            </a:r>
            <a:r>
              <a:rPr b="0" lang="fr-FR" sz="1400" spc="-1" strike="noStrike">
                <a:solidFill>
                  <a:srgbClr val="000000"/>
                </a:solidFill>
                <a:latin typeface="Tahoma"/>
                <a:ea typeface="Tahoma"/>
              </a:rPr>
              <a:t> », avec compensation, sorte de </a:t>
            </a:r>
            <a:r>
              <a:rPr b="1" i="1" lang="fr-FR" sz="1400" spc="-1" strike="noStrike">
                <a:solidFill>
                  <a:srgbClr val="000000"/>
                </a:solidFill>
                <a:latin typeface="Tahoma"/>
                <a:ea typeface="Tahoma"/>
              </a:rPr>
              <a:t>DSP souple</a:t>
            </a:r>
            <a:r>
              <a:rPr b="0" lang="fr-FR" sz="1400" spc="-1" strike="noStrike">
                <a:solidFill>
                  <a:srgbClr val="000000"/>
                </a:solidFill>
                <a:latin typeface="Tahoma"/>
                <a:ea typeface="Tahoma"/>
              </a:rPr>
              <a:t>, … mais pas adapté au droit français qui stipule une mise en concurrence en cas de compensation.</a:t>
            </a:r>
            <a:br/>
            <a:r>
              <a:rPr b="0" lang="fr-FR" sz="500" spc="-1" strike="noStrike">
                <a:solidFill>
                  <a:srgbClr val="000000"/>
                </a:solidFill>
                <a:latin typeface="Tahoma"/>
              </a:rPr>
              <a:t> </a:t>
            </a:r>
            <a:endParaRPr b="0" lang="fr-FR" sz="500" spc="-1" strike="noStrike">
              <a:solidFill>
                <a:srgbClr val="000000"/>
              </a:solidFill>
              <a:latin typeface="Tahoma"/>
            </a:endParaRPr>
          </a:p>
          <a:p>
            <a:pPr marL="322200">
              <a:lnSpc>
                <a:spcPct val="120000"/>
              </a:lnSpc>
              <a:spcBef>
                <a:spcPts val="281"/>
              </a:spcBef>
              <a:tabLst>
                <a:tab algn="l" pos="0"/>
              </a:tabLst>
            </a:pPr>
            <a:r>
              <a:rPr b="0" lang="fr-FR" sz="1400" spc="-1" strike="noStrike">
                <a:solidFill>
                  <a:srgbClr val="000000"/>
                </a:solidFill>
                <a:latin typeface="Wingdings"/>
                <a:ea typeface="Tahoma"/>
              </a:rPr>
              <a:t></a:t>
            </a:r>
            <a:r>
              <a:rPr b="0" lang="fr-FR" sz="1400" spc="-1" strike="noStrike">
                <a:solidFill>
                  <a:srgbClr val="000000"/>
                </a:solidFill>
                <a:latin typeface="Tahoma"/>
                <a:ea typeface="Tahoma"/>
              </a:rPr>
              <a:t> </a:t>
            </a:r>
            <a:r>
              <a:rPr b="1" lang="fr-FR" sz="1400" spc="-1" strike="noStrike">
                <a:solidFill>
                  <a:srgbClr val="000000"/>
                </a:solidFill>
                <a:latin typeface="Tahoma"/>
                <a:ea typeface="Tahoma"/>
              </a:rPr>
              <a:t>De ce fait les OSP « contraignantes » sont plutôt rares en pratique </a:t>
            </a:r>
            <a:br/>
            <a:r>
              <a:rPr b="1" lang="fr-FR" sz="1400" spc="-1" strike="noStrike">
                <a:solidFill>
                  <a:srgbClr val="000000"/>
                </a:solidFill>
                <a:latin typeface="Tahoma"/>
                <a:ea typeface="Tahoma"/>
              </a:rPr>
              <a:t>     et concernent des cas particuliers</a:t>
            </a:r>
            <a:endParaRPr b="1" lang="fr-FR" sz="1400" spc="-1" strike="noStrike">
              <a:solidFill>
                <a:srgbClr val="000000"/>
              </a:solidFill>
              <a:latin typeface="Tahoma"/>
            </a:endParaRPr>
          </a:p>
          <a:p>
            <a:pPr algn="just">
              <a:lnSpc>
                <a:spcPct val="120000"/>
              </a:lnSpc>
              <a:spcBef>
                <a:spcPts val="281"/>
              </a:spcBef>
              <a:tabLst>
                <a:tab algn="l" pos="0"/>
              </a:tabLst>
            </a:pPr>
            <a:endParaRPr b="1" lang="fr-FR" sz="1400" spc="-1" strike="noStrike">
              <a:solidFill>
                <a:srgbClr val="000000"/>
              </a:solidFill>
              <a:latin typeface="Tahoma"/>
            </a:endParaRPr>
          </a:p>
        </p:txBody>
      </p:sp>
      <p:sp>
        <p:nvSpPr>
          <p:cNvPr id="206" name="CustomShape 6"/>
          <p:cNvSpPr/>
          <p:nvPr/>
        </p:nvSpPr>
        <p:spPr>
          <a:xfrm>
            <a:off x="990360" y="871560"/>
            <a:ext cx="564156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2000" spc="-1" strike="noStrike">
                <a:solidFill>
                  <a:srgbClr val="000000"/>
                </a:solidFill>
                <a:latin typeface="Tahoma"/>
              </a:rPr>
              <a:t>2 – Les Obligations de Service Public - OSP</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208"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09"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10"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7E10C851-7F2F-40F9-AA58-DFEDE9069993}"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211" name="TextShape 5"/>
          <p:cNvSpPr txBox="1"/>
          <p:nvPr/>
        </p:nvSpPr>
        <p:spPr>
          <a:xfrm>
            <a:off x="1010160" y="1467360"/>
            <a:ext cx="8215560" cy="4127760"/>
          </a:xfrm>
          <a:prstGeom prst="rect">
            <a:avLst/>
          </a:prstGeom>
          <a:noFill/>
          <a:ln w="0">
            <a:noFill/>
          </a:ln>
        </p:spPr>
        <p:txBody>
          <a:bodyPr lIns="102240" rIns="102240" tIns="51120" bIns="51120">
            <a:noAutofit/>
          </a:bodyPr>
          <a:p>
            <a:pPr algn="just">
              <a:lnSpc>
                <a:spcPct val="120000"/>
              </a:lnSpc>
              <a:spcBef>
                <a:spcPts val="360"/>
              </a:spcBef>
              <a:tabLst>
                <a:tab algn="l" pos="0"/>
              </a:tabLst>
            </a:pPr>
            <a:r>
              <a:rPr b="1" lang="fr-FR" sz="1800" spc="-1" strike="noStrike">
                <a:solidFill>
                  <a:srgbClr val="000000"/>
                </a:solidFill>
                <a:latin typeface="Tahoma"/>
              </a:rPr>
              <a:t>Retour</a:t>
            </a:r>
            <a:r>
              <a:rPr b="0" lang="fr-FR" sz="1400" spc="-1" strike="noStrike">
                <a:solidFill>
                  <a:srgbClr val="7f9b9b"/>
                </a:solidFill>
                <a:latin typeface="Tahoma"/>
              </a:rPr>
              <a:t> </a:t>
            </a:r>
            <a:r>
              <a:rPr b="1" lang="fr-FR" sz="1800" spc="-1" strike="noStrike">
                <a:solidFill>
                  <a:srgbClr val="000000"/>
                </a:solidFill>
                <a:latin typeface="Tahoma"/>
              </a:rPr>
              <a:t>d’expérience</a:t>
            </a:r>
            <a:endParaRPr b="1" lang="fr-FR" sz="1800" spc="-1" strike="noStrike">
              <a:solidFill>
                <a:srgbClr val="000000"/>
              </a:solidFill>
              <a:latin typeface="Tahoma"/>
            </a:endParaRPr>
          </a:p>
          <a:p>
            <a:pPr algn="just">
              <a:lnSpc>
                <a:spcPct val="120000"/>
              </a:lnSpc>
              <a:spcBef>
                <a:spcPts val="281"/>
              </a:spcBef>
              <a:tabLst>
                <a:tab algn="l" pos="0"/>
              </a:tabLst>
            </a:pPr>
            <a:endParaRPr b="1" lang="fr-FR" sz="1800" spc="-1" strike="noStrike">
              <a:solidFill>
                <a:srgbClr val="000000"/>
              </a:solidFill>
              <a:latin typeface="Tahoma"/>
            </a:endParaRPr>
          </a:p>
          <a:p>
            <a:pPr lvl="2" marL="285840" indent="-285480">
              <a:lnSpc>
                <a:spcPct val="120000"/>
              </a:lnSpc>
              <a:spcBef>
                <a:spcPts val="281"/>
              </a:spcBef>
              <a:buClr>
                <a:srgbClr val="000000"/>
              </a:buClr>
              <a:buFont typeface="Wingdings" charset="2"/>
              <a:buChar char=""/>
              <a:tabLst>
                <a:tab algn="l" pos="0"/>
              </a:tabLst>
            </a:pPr>
            <a:r>
              <a:rPr b="1" lang="fr-FR" sz="1400" spc="-1" strike="noStrike">
                <a:solidFill>
                  <a:srgbClr val="000000"/>
                </a:solidFill>
                <a:latin typeface="Tahoma"/>
              </a:rPr>
              <a:t>Corse : </a:t>
            </a:r>
            <a:r>
              <a:rPr b="0" lang="fr-FR" sz="1400" spc="-1" strike="noStrike">
                <a:solidFill>
                  <a:srgbClr val="000000"/>
                </a:solidFill>
                <a:latin typeface="Tahoma"/>
              </a:rPr>
              <a:t>marché très saisonnier, particulièrement pour les passagers (juillet-août = 50% du trafic)</a:t>
            </a:r>
            <a:endParaRPr b="0" lang="fr-FR" sz="1400" spc="-1" strike="noStrike">
              <a:solidFill>
                <a:srgbClr val="000000"/>
              </a:solidFill>
              <a:latin typeface="Tahoma"/>
            </a:endParaRPr>
          </a:p>
          <a:p>
            <a:pPr>
              <a:lnSpc>
                <a:spcPct val="120000"/>
              </a:lnSpc>
              <a:spcBef>
                <a:spcPts val="281"/>
              </a:spcBef>
              <a:tabLst>
                <a:tab algn="l" pos="0"/>
              </a:tabLst>
            </a:pPr>
            <a:r>
              <a:rPr b="0" lang="fr-FR" sz="1400" spc="-1" strike="noStrike">
                <a:solidFill>
                  <a:srgbClr val="000000"/>
                </a:solidFill>
                <a:latin typeface="Tahoma"/>
              </a:rPr>
              <a:t>Pour la période estivale : OSP sans compensation pour limiter les effets négatifs d’une concurrence dérégulée sur la continuité du service en basse saison mettant en cause les intérêts de la Collectivité de Corse.</a:t>
            </a:r>
            <a:endParaRPr b="1" lang="fr-FR" sz="1400" spc="-1" strike="noStrike">
              <a:solidFill>
                <a:srgbClr val="000000"/>
              </a:solidFill>
              <a:latin typeface="Tahoma"/>
            </a:endParaRPr>
          </a:p>
          <a:p>
            <a:pPr>
              <a:lnSpc>
                <a:spcPct val="120000"/>
              </a:lnSpc>
              <a:spcBef>
                <a:spcPts val="281"/>
              </a:spcBef>
              <a:tabLst>
                <a:tab algn="l" pos="0"/>
              </a:tabLst>
            </a:pPr>
            <a:r>
              <a:rPr b="0" lang="fr-FR" sz="1400" spc="-1" strike="noStrike">
                <a:solidFill>
                  <a:srgbClr val="000000"/>
                </a:solidFill>
                <a:latin typeface="Tahoma"/>
              </a:rPr>
              <a:t>Les OSP ne portent que sur des « exigences concernant les ports à desservir, la régularité, la continuité, la fréquence, la capacité à prester le service, les tarifs pratiqués et l’équipage du navire ».</a:t>
            </a:r>
            <a:endParaRPr b="1" lang="fr-FR" sz="1400" spc="-1" strike="noStrike">
              <a:solidFill>
                <a:srgbClr val="000000"/>
              </a:solidFill>
              <a:latin typeface="Tahoma"/>
            </a:endParaRPr>
          </a:p>
          <a:p>
            <a:pPr>
              <a:lnSpc>
                <a:spcPct val="120000"/>
              </a:lnSpc>
              <a:spcBef>
                <a:spcPts val="281"/>
              </a:spcBef>
              <a:tabLst>
                <a:tab algn="l" pos="0"/>
              </a:tabLst>
            </a:pPr>
            <a:r>
              <a:rPr b="0" lang="fr-FR" sz="1400" spc="-1" strike="noStrike">
                <a:solidFill>
                  <a:srgbClr val="000000"/>
                </a:solidFill>
                <a:latin typeface="Tahoma"/>
              </a:rPr>
              <a:t>La Corse constitue un cas unique de combinaison OSP (saisonnières) + DPS (annuelles)</a:t>
            </a:r>
            <a:endParaRPr b="1" lang="fr-FR" sz="1400" spc="-1" strike="noStrike">
              <a:solidFill>
                <a:srgbClr val="000000"/>
              </a:solidFill>
              <a:latin typeface="Tahoma"/>
            </a:endParaRPr>
          </a:p>
          <a:p>
            <a:pPr>
              <a:lnSpc>
                <a:spcPct val="120000"/>
              </a:lnSpc>
              <a:spcBef>
                <a:spcPts val="281"/>
              </a:spcBef>
              <a:tabLst>
                <a:tab algn="l" pos="0"/>
              </a:tabLst>
            </a:pPr>
            <a:endParaRPr b="1" lang="fr-FR" sz="1400" spc="-1" strike="noStrike">
              <a:solidFill>
                <a:srgbClr val="000000"/>
              </a:solidFill>
              <a:latin typeface="Tahoma"/>
            </a:endParaRPr>
          </a:p>
          <a:p>
            <a:pPr lvl="2" marL="285840" indent="-285480">
              <a:lnSpc>
                <a:spcPct val="120000"/>
              </a:lnSpc>
              <a:spcBef>
                <a:spcPts val="281"/>
              </a:spcBef>
              <a:buClr>
                <a:srgbClr val="000000"/>
              </a:buClr>
              <a:buFont typeface="Wingdings" charset="2"/>
              <a:buChar char=""/>
              <a:tabLst>
                <a:tab algn="l" pos="0"/>
              </a:tabLst>
            </a:pPr>
            <a:r>
              <a:rPr b="1" lang="fr-FR" sz="1400" spc="-1" strike="noStrike">
                <a:solidFill>
                  <a:srgbClr val="000000"/>
                </a:solidFill>
                <a:latin typeface="Tahoma"/>
              </a:rPr>
              <a:t>Ajaccio – Les navettes </a:t>
            </a:r>
            <a:r>
              <a:rPr b="1" i="1" lang="fr-FR" sz="1400" spc="-1" strike="noStrike">
                <a:solidFill>
                  <a:srgbClr val="000000"/>
                </a:solidFill>
                <a:latin typeface="Tahoma"/>
              </a:rPr>
              <a:t>Muvimare</a:t>
            </a:r>
            <a:r>
              <a:rPr b="1" lang="fr-FR" sz="1400" spc="-1" strike="noStrike">
                <a:solidFill>
                  <a:srgbClr val="000000"/>
                </a:solidFill>
                <a:latin typeface="Tahoma"/>
              </a:rPr>
              <a:t> </a:t>
            </a:r>
            <a:r>
              <a:rPr b="0" lang="fr-FR" sz="1400" spc="-1" strike="noStrike">
                <a:solidFill>
                  <a:srgbClr val="000000"/>
                </a:solidFill>
                <a:latin typeface="Tahoma"/>
              </a:rPr>
              <a:t>: Un rare cas d’OSP et un contexte particulier.</a:t>
            </a:r>
            <a:br/>
            <a:r>
              <a:rPr b="0" lang="fr-FR" sz="1400" spc="-1" strike="noStrike">
                <a:solidFill>
                  <a:srgbClr val="000000"/>
                </a:solidFill>
                <a:latin typeface="Tahoma"/>
              </a:rPr>
              <a:t>Les obligations de services publics maritimes de la baie d’Ajaccio sont mis en œuvre par une SPL </a:t>
            </a:r>
            <a:r>
              <a:rPr b="0" i="1" lang="fr-FR" sz="1400" spc="-1" strike="noStrike">
                <a:solidFill>
                  <a:srgbClr val="000000"/>
                </a:solidFill>
                <a:latin typeface="Tahoma"/>
              </a:rPr>
              <a:t>Muvitarra</a:t>
            </a:r>
            <a:r>
              <a:rPr b="0" lang="fr-FR" sz="1400" spc="-1" strike="noStrike">
                <a:solidFill>
                  <a:srgbClr val="000000"/>
                </a:solidFill>
                <a:latin typeface="Tahoma"/>
              </a:rPr>
              <a:t> dont deux collectivités publiques sont actionnaires. Elles ont remplacées des dispositifs OSP pour l’ensemble des transports terrestres et maritimes.</a:t>
            </a:r>
            <a:endParaRPr b="0" lang="fr-FR" sz="1400" spc="-1" strike="noStrike">
              <a:solidFill>
                <a:srgbClr val="000000"/>
              </a:solidFill>
              <a:latin typeface="Tahoma"/>
            </a:endParaRPr>
          </a:p>
        </p:txBody>
      </p:sp>
      <p:sp>
        <p:nvSpPr>
          <p:cNvPr id="212" name="CustomShape 6"/>
          <p:cNvSpPr/>
          <p:nvPr/>
        </p:nvSpPr>
        <p:spPr>
          <a:xfrm>
            <a:off x="990360" y="871560"/>
            <a:ext cx="564156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2000" spc="-1" strike="noStrike">
                <a:solidFill>
                  <a:srgbClr val="000000"/>
                </a:solidFill>
                <a:latin typeface="Tahoma"/>
              </a:rPr>
              <a:t>2 – Les Obligations de Service Public - OSP</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214"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15"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16"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C6FC3EA1-E848-49F0-B8D0-310EFCCEBBE6}"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217" name="CustomShape 5"/>
          <p:cNvSpPr/>
          <p:nvPr/>
        </p:nvSpPr>
        <p:spPr>
          <a:xfrm>
            <a:off x="994320" y="871560"/>
            <a:ext cx="569628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2000" spc="-1" strike="noStrike">
                <a:solidFill>
                  <a:srgbClr val="000000"/>
                </a:solidFill>
                <a:latin typeface="Tahoma"/>
              </a:rPr>
              <a:t>3 – Les Délégations de Service Public - DSP</a:t>
            </a:r>
            <a:endParaRPr b="0" lang="fr-FR" sz="2000" spc="-1" strike="noStrike">
              <a:latin typeface="Arial"/>
            </a:endParaRPr>
          </a:p>
        </p:txBody>
      </p:sp>
      <p:sp>
        <p:nvSpPr>
          <p:cNvPr id="218" name="CustomShape 6"/>
          <p:cNvSpPr/>
          <p:nvPr/>
        </p:nvSpPr>
        <p:spPr>
          <a:xfrm>
            <a:off x="1010160" y="1563120"/>
            <a:ext cx="7761240" cy="5247000"/>
          </a:xfrm>
          <a:prstGeom prst="rect">
            <a:avLst/>
          </a:prstGeom>
          <a:noFill/>
          <a:ln w="0">
            <a:noFill/>
          </a:ln>
        </p:spPr>
        <p:style>
          <a:lnRef idx="0"/>
          <a:fillRef idx="0"/>
          <a:effectRef idx="0"/>
          <a:fontRef idx="minor"/>
        </p:style>
        <p:txBody>
          <a:bodyPr lIns="102240" rIns="102240" tIns="51120" bIns="51120">
            <a:noAutofit/>
          </a:bodyPr>
          <a:p>
            <a:pPr algn="just">
              <a:lnSpc>
                <a:spcPct val="120000"/>
              </a:lnSpc>
              <a:spcBef>
                <a:spcPts val="901"/>
              </a:spcBef>
              <a:spcAft>
                <a:spcPts val="901"/>
              </a:spcAft>
              <a:tabLst>
                <a:tab algn="l" pos="0"/>
              </a:tabLst>
            </a:pPr>
            <a:r>
              <a:rPr b="1" lang="fr-FR" sz="1800" spc="-1" strike="noStrike">
                <a:solidFill>
                  <a:srgbClr val="000000"/>
                </a:solidFill>
                <a:latin typeface="Tahoma"/>
              </a:rPr>
              <a:t>Les dispositions légales</a:t>
            </a:r>
            <a:endParaRPr b="0" lang="fr-FR" sz="1800" spc="-1" strike="noStrike">
              <a:latin typeface="Arial"/>
            </a:endParaRPr>
          </a:p>
          <a:p>
            <a:pPr lvl="2" marL="285840" indent="-285480">
              <a:lnSpc>
                <a:spcPct val="120000"/>
              </a:lnSpc>
              <a:spcBef>
                <a:spcPts val="901"/>
              </a:spcBef>
              <a:spcAft>
                <a:spcPts val="901"/>
              </a:spcAft>
              <a:buClr>
                <a:srgbClr val="000000"/>
              </a:buClr>
              <a:buFont typeface="Wingdings" charset="2"/>
              <a:buChar char=""/>
              <a:tabLst>
                <a:tab algn="l" pos="0"/>
              </a:tabLst>
            </a:pPr>
            <a:r>
              <a:rPr b="0" lang="fr-FR" sz="1400" spc="-1" strike="noStrike">
                <a:solidFill>
                  <a:srgbClr val="000000"/>
                </a:solidFill>
                <a:latin typeface="Tahoma"/>
              </a:rPr>
              <a:t>En application de l’article L1411-1 du CGCT, les collectivités territoriales, leurs groupements ou leurs établissements publics peuvent confier la gestion d'un service public dont elles ont la responsabilité à un ou plusieurs opérateurs économiques par une convention de délégation de service public définie à l'article L. 1121-3 du code de la commande publique.</a:t>
            </a:r>
            <a:endParaRPr b="0" lang="fr-FR" sz="1400" spc="-1" strike="noStrike">
              <a:latin typeface="Arial"/>
            </a:endParaRPr>
          </a:p>
          <a:p>
            <a:pPr lvl="2" marL="285840" indent="-285480">
              <a:lnSpc>
                <a:spcPct val="120000"/>
              </a:lnSpc>
              <a:spcBef>
                <a:spcPts val="901"/>
              </a:spcBef>
              <a:spcAft>
                <a:spcPts val="901"/>
              </a:spcAft>
              <a:buClr>
                <a:srgbClr val="000000"/>
              </a:buClr>
              <a:buFont typeface="Wingdings" charset="2"/>
              <a:buChar char=""/>
              <a:tabLst>
                <a:tab algn="l" pos="0"/>
              </a:tabLst>
            </a:pPr>
            <a:r>
              <a:rPr b="0" lang="fr-FR" sz="1400" spc="-1" strike="noStrike">
                <a:solidFill>
                  <a:srgbClr val="000000"/>
                </a:solidFill>
                <a:latin typeface="Tahoma"/>
              </a:rPr>
              <a:t>Dans le cadre de la desserte maritime, ce montage a pour conséquence d’attribuer le monopole d’une liaison maritime à un opérateur suite à une procédure de passation définie au code de la commande publique dans le cadre d’un contrat et au CGCT. </a:t>
            </a:r>
            <a:endParaRPr b="0" lang="fr-FR" sz="1400" spc="-1" strike="noStrike">
              <a:latin typeface="Arial"/>
            </a:endParaRPr>
          </a:p>
          <a:p>
            <a:pPr lvl="2" marL="285840" indent="-285480">
              <a:lnSpc>
                <a:spcPct val="120000"/>
              </a:lnSpc>
              <a:spcBef>
                <a:spcPts val="901"/>
              </a:spcBef>
              <a:spcAft>
                <a:spcPts val="901"/>
              </a:spcAft>
              <a:buClr>
                <a:srgbClr val="000000"/>
              </a:buClr>
              <a:buFont typeface="Wingdings" charset="2"/>
              <a:buChar char=""/>
              <a:tabLst>
                <a:tab algn="l" pos="0"/>
              </a:tabLst>
            </a:pPr>
            <a:r>
              <a:rPr b="0" lang="fr-FR" sz="1400" spc="-1" strike="noStrike">
                <a:solidFill>
                  <a:srgbClr val="000000"/>
                </a:solidFill>
                <a:latin typeface="Tahoma"/>
              </a:rPr>
              <a:t>Le délégataire supporte le risque économique en se rémunérant sur les recettes de la tarification des usagers. Il doit cependant se conformer strictement aux obligations de performance contractualisées avec l’autorité concédante dans le cadre du contrat. </a:t>
            </a:r>
            <a:endParaRPr b="0" lang="fr-FR" sz="1400" spc="-1" strike="noStrike">
              <a:latin typeface="Arial"/>
            </a:endParaRPr>
          </a:p>
          <a:p>
            <a:pPr lvl="2" marL="285840" indent="-285480">
              <a:lnSpc>
                <a:spcPct val="120000"/>
              </a:lnSpc>
              <a:spcBef>
                <a:spcPts val="901"/>
              </a:spcBef>
              <a:spcAft>
                <a:spcPts val="901"/>
              </a:spcAft>
              <a:buClr>
                <a:srgbClr val="000000"/>
              </a:buClr>
              <a:buFont typeface="Wingdings" charset="2"/>
              <a:buChar char=""/>
              <a:tabLst>
                <a:tab algn="l" pos="0"/>
              </a:tabLst>
            </a:pPr>
            <a:r>
              <a:rPr b="0" lang="fr-FR" sz="1400" spc="-1" strike="noStrike">
                <a:solidFill>
                  <a:srgbClr val="000000"/>
                </a:solidFill>
                <a:latin typeface="Tahoma"/>
              </a:rPr>
              <a:t>Il apparait que, si le constat était fait d’une offre insuffisante du service de cabotage d’initiative privée sur certaines destination, l’AOM concernée pourrait envisager de conclure une DSP sur une période permettant au délégataire de rentabilisé son investissement, le cas échéant accompagné d’une subvention de l’AOM permettant d‘atteindre cet équilibre.</a:t>
            </a:r>
            <a:endParaRPr b="0" lang="fr-FR" sz="1400" spc="-1" strike="noStrike">
              <a:latin typeface="Arial"/>
            </a:endParaRPr>
          </a:p>
          <a:p>
            <a:pPr algn="just">
              <a:lnSpc>
                <a:spcPct val="120000"/>
              </a:lnSpc>
              <a:spcBef>
                <a:spcPts val="281"/>
              </a:spcBef>
              <a:tabLst>
                <a:tab algn="l" pos="0"/>
              </a:tabLst>
            </a:pP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480240" y="233640"/>
            <a:ext cx="9025200" cy="445680"/>
          </a:xfrm>
          <a:prstGeom prst="rect">
            <a:avLst/>
          </a:prstGeom>
          <a:noFill/>
          <a:ln w="0">
            <a:noFill/>
          </a:ln>
        </p:spPr>
        <p:txBody>
          <a:bodyPr lIns="102240" rIns="102240" tIns="51120" bIns="51120">
            <a:noAutofit/>
          </a:bodyPr>
          <a:p>
            <a:pPr marL="411120" indent="-410760">
              <a:lnSpc>
                <a:spcPct val="100000"/>
              </a:lnSpc>
              <a:buSzPct val="125025"/>
              <a:buBlip>
                <a:blip r:embed="rId1"/>
              </a:buBlip>
            </a:pPr>
            <a:r>
              <a:rPr b="1" lang="fr-FR" sz="2000" spc="-1" strike="noStrike" cap="all">
                <a:solidFill>
                  <a:srgbClr val="ffffff"/>
                </a:solidFill>
                <a:latin typeface="Tahoma"/>
              </a:rPr>
              <a:t>Outils juridiques pour organiser les services</a:t>
            </a:r>
            <a:endParaRPr b="0" lang="fr-FR" sz="2000" spc="-1" strike="noStrike">
              <a:solidFill>
                <a:srgbClr val="000000"/>
              </a:solidFill>
              <a:latin typeface="Tahoma"/>
            </a:endParaRPr>
          </a:p>
        </p:txBody>
      </p:sp>
      <p:sp>
        <p:nvSpPr>
          <p:cNvPr id="220" name="TextShape 2"/>
          <p:cNvSpPr txBox="1"/>
          <p:nvPr/>
        </p:nvSpPr>
        <p:spPr>
          <a:xfrm>
            <a:off x="2882880" y="6954840"/>
            <a:ext cx="3542400" cy="228960"/>
          </a:xfrm>
          <a:prstGeom prst="rect">
            <a:avLst/>
          </a:prstGeom>
          <a:noFill/>
          <a:ln w="0">
            <a:noFill/>
          </a:ln>
        </p:spPr>
        <p:txBody>
          <a:bodyPr anchor="ctr">
            <a:noAutofit/>
          </a:bodyPr>
          <a:p>
            <a:pPr algn="ctr">
              <a:lnSpc>
                <a:spcPct val="100000"/>
              </a:lnSpc>
            </a:pPr>
            <a:r>
              <a:rPr b="0" lang="fr-FR" sz="900" spc="-1" strike="noStrike" cap="all">
                <a:solidFill>
                  <a:srgbClr val="7f9b9b"/>
                </a:solidFill>
                <a:latin typeface="Tahoma"/>
                <a:ea typeface="Tahoma"/>
              </a:rPr>
              <a:t>Etude relative à la desserte maritime inter-îles en Guadeloupe</a:t>
            </a:r>
            <a:endParaRPr b="0" lang="fr-FR" sz="900" spc="-1" strike="noStrike">
              <a:latin typeface="Times New Roman"/>
            </a:endParaRPr>
          </a:p>
        </p:txBody>
      </p:sp>
      <p:sp>
        <p:nvSpPr>
          <p:cNvPr id="221" name="TextShape 3"/>
          <p:cNvSpPr txBox="1"/>
          <p:nvPr/>
        </p:nvSpPr>
        <p:spPr>
          <a:xfrm>
            <a:off x="480240" y="6954840"/>
            <a:ext cx="2161440" cy="143640"/>
          </a:xfrm>
          <a:prstGeom prst="rect">
            <a:avLst/>
          </a:prstGeom>
          <a:noFill/>
          <a:ln w="0">
            <a:noFill/>
          </a:ln>
        </p:spPr>
        <p:txBody>
          <a:bodyPr anchor="ctr">
            <a:noAutofit/>
          </a:bodyPr>
          <a:p>
            <a:pPr>
              <a:lnSpc>
                <a:spcPct val="100000"/>
              </a:lnSpc>
            </a:pPr>
            <a:r>
              <a:rPr b="0" lang="fr-FR" sz="900" spc="-1" strike="noStrike">
                <a:solidFill>
                  <a:srgbClr val="7f9b9b"/>
                </a:solidFill>
                <a:latin typeface="Tahoma"/>
                <a:ea typeface="Tahoma"/>
              </a:rPr>
              <a:t>16/12/2021</a:t>
            </a:r>
            <a:endParaRPr b="0" lang="fr-FR" sz="900" spc="-1" strike="noStrike">
              <a:latin typeface="Times New Roman"/>
            </a:endParaRPr>
          </a:p>
        </p:txBody>
      </p:sp>
      <p:sp>
        <p:nvSpPr>
          <p:cNvPr id="222" name="TextShape 4"/>
          <p:cNvSpPr txBox="1"/>
          <p:nvPr/>
        </p:nvSpPr>
        <p:spPr>
          <a:xfrm>
            <a:off x="6630480" y="6954840"/>
            <a:ext cx="2161440" cy="143640"/>
          </a:xfrm>
          <a:prstGeom prst="rect">
            <a:avLst/>
          </a:prstGeom>
          <a:noFill/>
          <a:ln w="0">
            <a:noFill/>
          </a:ln>
        </p:spPr>
        <p:txBody>
          <a:bodyPr anchor="ctr">
            <a:noAutofit/>
          </a:bodyPr>
          <a:p>
            <a:pPr algn="r">
              <a:lnSpc>
                <a:spcPct val="100000"/>
              </a:lnSpc>
            </a:pPr>
            <a:fld id="{066DBDAB-8A45-41D3-8465-670368A0A238}" type="slidenum">
              <a:rPr b="0" lang="fr-FR" sz="900" spc="-1" strike="noStrike">
                <a:solidFill>
                  <a:srgbClr val="7f9b9b"/>
                </a:solidFill>
                <a:latin typeface="Tahoma"/>
                <a:ea typeface="Tahoma"/>
              </a:rPr>
              <a:t>1</a:t>
            </a:fld>
            <a:endParaRPr b="0" lang="fr-FR" sz="900" spc="-1" strike="noStrike">
              <a:latin typeface="Times New Roman"/>
            </a:endParaRPr>
          </a:p>
        </p:txBody>
      </p:sp>
      <p:sp>
        <p:nvSpPr>
          <p:cNvPr id="223" name="CustomShape 5"/>
          <p:cNvSpPr/>
          <p:nvPr/>
        </p:nvSpPr>
        <p:spPr>
          <a:xfrm>
            <a:off x="994320" y="871560"/>
            <a:ext cx="5696280" cy="3952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fr-FR" sz="2000" spc="-1" strike="noStrike">
                <a:solidFill>
                  <a:srgbClr val="000000"/>
                </a:solidFill>
                <a:latin typeface="Tahoma"/>
              </a:rPr>
              <a:t>3 – Les Délégations de Service Public - DSP</a:t>
            </a:r>
            <a:endParaRPr b="0" lang="fr-FR" sz="2000" spc="-1" strike="noStrike">
              <a:latin typeface="Arial"/>
            </a:endParaRPr>
          </a:p>
        </p:txBody>
      </p:sp>
      <p:sp>
        <p:nvSpPr>
          <p:cNvPr id="224" name="CustomShape 6"/>
          <p:cNvSpPr/>
          <p:nvPr/>
        </p:nvSpPr>
        <p:spPr>
          <a:xfrm>
            <a:off x="1017720" y="1364760"/>
            <a:ext cx="7948440" cy="5458680"/>
          </a:xfrm>
          <a:prstGeom prst="rect">
            <a:avLst/>
          </a:prstGeom>
          <a:noFill/>
          <a:ln w="0">
            <a:noFill/>
          </a:ln>
        </p:spPr>
        <p:style>
          <a:lnRef idx="0"/>
          <a:fillRef idx="0"/>
          <a:effectRef idx="0"/>
          <a:fontRef idx="minor"/>
        </p:style>
        <p:txBody>
          <a:bodyPr lIns="102240" rIns="102240" tIns="51120" bIns="51120">
            <a:noAutofit/>
          </a:bodyPr>
          <a:p>
            <a:pPr algn="just">
              <a:lnSpc>
                <a:spcPct val="120000"/>
              </a:lnSpc>
              <a:spcBef>
                <a:spcPts val="1199"/>
              </a:spcBef>
              <a:spcAft>
                <a:spcPts val="601"/>
              </a:spcAft>
              <a:tabLst>
                <a:tab algn="l" pos="0"/>
              </a:tabLst>
            </a:pPr>
            <a:r>
              <a:rPr b="1" lang="fr-FR" sz="1800" spc="-1" strike="noStrike">
                <a:solidFill>
                  <a:srgbClr val="000000"/>
                </a:solidFill>
                <a:latin typeface="Tahoma"/>
              </a:rPr>
              <a:t>Analyse - Avantages - Inconvénients</a:t>
            </a:r>
            <a:endParaRPr b="0" lang="fr-FR" sz="1800" spc="-1" strike="noStrike">
              <a:latin typeface="Arial"/>
            </a:endParaRPr>
          </a:p>
          <a:p>
            <a:pPr lvl="1" marL="234360" indent="-285480" algn="just">
              <a:lnSpc>
                <a:spcPct val="120000"/>
              </a:lnSpc>
              <a:spcBef>
                <a:spcPts val="601"/>
              </a:spcBef>
              <a:spcAft>
                <a:spcPts val="601"/>
              </a:spcAft>
              <a:buClr>
                <a:srgbClr val="7f9b9b"/>
              </a:buClr>
              <a:buSzPct val="90000"/>
              <a:buFont typeface="Wingdings" charset="2"/>
              <a:buChar char=""/>
              <a:tabLst>
                <a:tab algn="l" pos="0"/>
              </a:tabLst>
            </a:pPr>
            <a:r>
              <a:rPr b="1" lang="fr-FR" sz="1400" spc="-1" strike="noStrike">
                <a:solidFill>
                  <a:srgbClr val="000000"/>
                </a:solidFill>
                <a:latin typeface="Tahoma"/>
              </a:rPr>
              <a:t>DSP : Simplicité de réalisation des objectifs avec un seul opérateur par lot</a:t>
            </a:r>
            <a:endParaRPr b="0" lang="fr-FR" sz="1400" spc="-1" strike="noStrike">
              <a:latin typeface="Arial"/>
            </a:endParaRPr>
          </a:p>
          <a:p>
            <a:pPr lvl="1" marL="630360" indent="-307440">
              <a:lnSpc>
                <a:spcPct val="120000"/>
              </a:lnSpc>
              <a:spcBef>
                <a:spcPts val="601"/>
              </a:spcBef>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Ce montage permet de caractériser un monopole sur les dessertes concernées. Cela implique également une mise en concurrence dans le cadre des règles du Code de la Commande publique. </a:t>
            </a:r>
            <a:endParaRPr b="0" lang="fr-FR" sz="1400" spc="-1" strike="noStrike">
              <a:latin typeface="Arial"/>
            </a:endParaRPr>
          </a:p>
          <a:p>
            <a:pPr lvl="1" marL="630360" indent="-307440">
              <a:lnSpc>
                <a:spcPct val="120000"/>
              </a:lnSpc>
              <a:spcBef>
                <a:spcPts val="601"/>
              </a:spcBef>
              <a:spcAft>
                <a:spcPts val="601"/>
              </a:spcAft>
              <a:buClr>
                <a:srgbClr val="7f9b9b"/>
              </a:buClr>
              <a:buSzPct val="150000"/>
              <a:buFont typeface="Wingdings" charset="2"/>
              <a:buChar char=""/>
              <a:tabLst>
                <a:tab algn="l" pos="0"/>
              </a:tabLst>
            </a:pPr>
            <a:r>
              <a:rPr b="0" lang="fr-FR" sz="1400" spc="-1" strike="noStrike">
                <a:solidFill>
                  <a:srgbClr val="000000"/>
                </a:solidFill>
                <a:latin typeface="Tahoma"/>
                <a:ea typeface="Tahoma"/>
              </a:rPr>
              <a:t>Ce montage permet le maintient de liaisons considérées comme « peu attractives » par les armateurs privés, mais qui seraient considérées comme de Service public, en garantissant un niveau de service toute l’année, de par le cadre stricte du contrat de concession et l’apport éventuel d’une subvention par l’AOM au titulaire. </a:t>
            </a:r>
            <a:endParaRPr b="0" lang="fr-FR" sz="1400" spc="-1" strike="noStrike">
              <a:latin typeface="Arial"/>
            </a:endParaRPr>
          </a:p>
          <a:p>
            <a:pPr lvl="1" marL="234360" indent="-285480" algn="just">
              <a:lnSpc>
                <a:spcPct val="120000"/>
              </a:lnSpc>
              <a:spcBef>
                <a:spcPts val="601"/>
              </a:spcBef>
              <a:spcAft>
                <a:spcPts val="601"/>
              </a:spcAft>
              <a:buClr>
                <a:srgbClr val="7f9b9b"/>
              </a:buClr>
              <a:buSzPct val="90000"/>
              <a:buFont typeface="Wingdings" charset="2"/>
              <a:buChar char=""/>
              <a:tabLst>
                <a:tab algn="l" pos="0"/>
              </a:tabLst>
            </a:pPr>
            <a:r>
              <a:rPr b="1" lang="fr-FR" sz="1400" spc="-1" strike="noStrike">
                <a:solidFill>
                  <a:srgbClr val="000000"/>
                </a:solidFill>
                <a:latin typeface="Tahoma"/>
                <a:ea typeface="Tahoma"/>
              </a:rPr>
              <a:t>Principe clef du droit français, justifier de l’intérêt public </a:t>
            </a:r>
            <a:endParaRPr b="0" lang="fr-FR" sz="1400" spc="-1" strike="noStrike">
              <a:latin typeface="Arial"/>
            </a:endParaRPr>
          </a:p>
          <a:p>
            <a:pPr lvl="1" marL="234360" indent="-285480" algn="just">
              <a:lnSpc>
                <a:spcPct val="120000"/>
              </a:lnSpc>
              <a:spcBef>
                <a:spcPts val="601"/>
              </a:spcBef>
              <a:spcAft>
                <a:spcPts val="601"/>
              </a:spcAft>
              <a:buClr>
                <a:srgbClr val="7f9b9b"/>
              </a:buClr>
              <a:buSzPct val="90000"/>
              <a:buFont typeface="Wingdings" charset="2"/>
              <a:buChar char=""/>
              <a:tabLst>
                <a:tab algn="l" pos="0"/>
              </a:tabLst>
            </a:pPr>
            <a:r>
              <a:rPr b="1" lang="fr-FR" sz="1400" spc="-1" strike="noStrike">
                <a:solidFill>
                  <a:srgbClr val="000000"/>
                </a:solidFill>
                <a:latin typeface="Tahoma"/>
                <a:ea typeface="Tahoma"/>
              </a:rPr>
              <a:t>A noter : possibilité DSP sans compensation </a:t>
            </a:r>
            <a:r>
              <a:rPr b="0" lang="fr-FR" sz="1400" spc="-1" strike="noStrike">
                <a:solidFill>
                  <a:srgbClr val="000000"/>
                </a:solidFill>
                <a:latin typeface="Tahoma"/>
                <a:ea typeface="Tahoma"/>
              </a:rPr>
              <a:t>(une des solution possible pour éviter une concurrence qui serait néfaste au maintien du service public de transport)</a:t>
            </a:r>
            <a:endParaRPr b="0" lang="fr-FR" sz="1400" spc="-1" strike="noStrike">
              <a:latin typeface="Arial"/>
            </a:endParaRPr>
          </a:p>
          <a:p>
            <a:pPr algn="just">
              <a:lnSpc>
                <a:spcPct val="120000"/>
              </a:lnSpc>
              <a:spcBef>
                <a:spcPts val="1199"/>
              </a:spcBef>
              <a:spcAft>
                <a:spcPts val="601"/>
              </a:spcAft>
              <a:tabLst>
                <a:tab algn="l" pos="0"/>
              </a:tabLst>
            </a:pPr>
            <a:r>
              <a:rPr b="1" lang="fr-FR" sz="1800" spc="-1" strike="noStrike">
                <a:solidFill>
                  <a:srgbClr val="000000"/>
                </a:solidFill>
                <a:latin typeface="Tahoma"/>
                <a:ea typeface="Tahoma"/>
              </a:rPr>
              <a:t>Retours d’expériences</a:t>
            </a:r>
            <a:endParaRPr b="0" lang="fr-FR" sz="1800" spc="-1" strike="noStrike">
              <a:latin typeface="Arial"/>
            </a:endParaRPr>
          </a:p>
          <a:p>
            <a:pPr lvl="1" marL="234360" indent="-285480">
              <a:lnSpc>
                <a:spcPct val="120000"/>
              </a:lnSpc>
              <a:spcBef>
                <a:spcPts val="601"/>
              </a:spcBef>
              <a:spcAft>
                <a:spcPts val="601"/>
              </a:spcAft>
              <a:buClr>
                <a:srgbClr val="7f9b9b"/>
              </a:buClr>
              <a:buSzPct val="90000"/>
              <a:buFont typeface="Wingdings" charset="2"/>
              <a:buChar char=""/>
              <a:tabLst>
                <a:tab algn="l" pos="0"/>
              </a:tabLst>
            </a:pPr>
            <a:r>
              <a:rPr b="1" lang="fr-FR" sz="1400" spc="-1" strike="noStrike">
                <a:solidFill>
                  <a:srgbClr val="000000"/>
                </a:solidFill>
                <a:latin typeface="Tahoma"/>
                <a:ea typeface="Tahoma"/>
              </a:rPr>
              <a:t>En France, la quasi-totalité des dessertes maritimes des îles sont traitées en DSP : </a:t>
            </a:r>
            <a:r>
              <a:rPr b="0" lang="fr-FR" sz="1400" spc="-1" strike="noStrike">
                <a:solidFill>
                  <a:srgbClr val="000000"/>
                </a:solidFill>
                <a:latin typeface="Tahoma"/>
                <a:ea typeface="Tahoma"/>
              </a:rPr>
              <a:t>Bretagne, Anglo-Normandes, Frioul, Iles d’Or, Martinique, </a:t>
            </a:r>
            <a:br/>
            <a:r>
              <a:rPr b="0" lang="fr-FR" sz="1400" spc="-1" strike="noStrike">
                <a:solidFill>
                  <a:srgbClr val="000000"/>
                </a:solidFill>
                <a:latin typeface="Tahoma"/>
                <a:ea typeface="Tahoma"/>
              </a:rPr>
              <a:t>et … Corse mais où la DSP est régulièrement remise en cause par l’UE</a:t>
            </a:r>
            <a:endParaRPr b="0" lang="fr-FR" sz="1400" spc="-1" strike="noStrike">
              <a:latin typeface="Arial"/>
            </a:endParaRPr>
          </a:p>
          <a:p>
            <a:pPr algn="just">
              <a:lnSpc>
                <a:spcPct val="120000"/>
              </a:lnSpc>
              <a:spcBef>
                <a:spcPts val="601"/>
              </a:spcBef>
              <a:spcAft>
                <a:spcPts val="601"/>
              </a:spcAft>
              <a:tabLst>
                <a:tab algn="l" pos="0"/>
              </a:tabLst>
            </a:pPr>
            <a:endParaRPr b="0" lang="fr-FR"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e7f1f1"/>
      </a:dk2>
      <a:lt2>
        <a:srgbClr val="bcd9d8"/>
      </a:lt2>
      <a:accent1>
        <a:srgbClr val="c8d54f"/>
      </a:accent1>
      <a:accent2>
        <a:srgbClr val="009b9f"/>
      </a:accent2>
      <a:accent3>
        <a:srgbClr val="50aa82"/>
      </a:accent3>
      <a:accent4>
        <a:srgbClr val="f08b33"/>
      </a:accent4>
      <a:accent5>
        <a:srgbClr val="9a9ac8"/>
      </a:accent5>
      <a:accent6>
        <a:srgbClr val="6db0bd"/>
      </a:accent6>
      <a:hlink>
        <a:srgbClr val="009b9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e7f1f1"/>
      </a:dk2>
      <a:lt2>
        <a:srgbClr val="bcd9d8"/>
      </a:lt2>
      <a:accent1>
        <a:srgbClr val="c8d54f"/>
      </a:accent1>
      <a:accent2>
        <a:srgbClr val="009b9f"/>
      </a:accent2>
      <a:accent3>
        <a:srgbClr val="50aa82"/>
      </a:accent3>
      <a:accent4>
        <a:srgbClr val="f08b33"/>
      </a:accent4>
      <a:accent5>
        <a:srgbClr val="9a9ac8"/>
      </a:accent5>
      <a:accent6>
        <a:srgbClr val="6db0bd"/>
      </a:accent6>
      <a:hlink>
        <a:srgbClr val="009b9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e7f1f1"/>
      </a:dk2>
      <a:lt2>
        <a:srgbClr val="bcd9d8"/>
      </a:lt2>
      <a:accent1>
        <a:srgbClr val="c8d54f"/>
      </a:accent1>
      <a:accent2>
        <a:srgbClr val="009b9f"/>
      </a:accent2>
      <a:accent3>
        <a:srgbClr val="50aa82"/>
      </a:accent3>
      <a:accent4>
        <a:srgbClr val="f08b33"/>
      </a:accent4>
      <a:accent5>
        <a:srgbClr val="9a9ac8"/>
      </a:accent5>
      <a:accent6>
        <a:srgbClr val="6db0bd"/>
      </a:accent6>
      <a:hlink>
        <a:srgbClr val="009b9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e7f1f1"/>
      </a:dk2>
      <a:lt2>
        <a:srgbClr val="bcd9d8"/>
      </a:lt2>
      <a:accent1>
        <a:srgbClr val="c8d54f"/>
      </a:accent1>
      <a:accent2>
        <a:srgbClr val="009b9f"/>
      </a:accent2>
      <a:accent3>
        <a:srgbClr val="50aa82"/>
      </a:accent3>
      <a:accent4>
        <a:srgbClr val="f08b33"/>
      </a:accent4>
      <a:accent5>
        <a:srgbClr val="9a9ac8"/>
      </a:accent5>
      <a:accent6>
        <a:srgbClr val="6db0bd"/>
      </a:accent6>
      <a:hlink>
        <a:srgbClr val="009b9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Relationships xmlns="http://schemas.openxmlformats.org/package/2006/relationships"><Relationship Id="rId1" Type="http://schemas.openxmlformats.org/officeDocument/2006/relationships/customXmlProps" Target="itemProps4.xml"/>
</Relationships>
</file>

<file path=customXml/item1.xml><?xml version="1.0" encoding="utf-8"?>
<ct:contentTypeSchema xmlns:ct="http://schemas.microsoft.com/office/2006/metadata/contentType" xmlns:ma="http://schemas.microsoft.com/office/2006/metadata/properties/metaAttributes" ct:_="" ma:_="" ma:contentTypeName="Affaire" ma:contentTypeID="0x0101003C6509C072884BC9A97F079EA8039DD3020200A8E2AF1BFE440A44AD4B8B947FDE96A4" ma:contentTypeVersion="67" ma:contentTypeDescription="Type de contenu pour les documents Affaire Inddigo" ma:contentTypeScope="" ma:versionID="18a39208a0dcaadab68216cc44d892ca">
  <xsd:schema xmlns:xsd="http://www.w3.org/2001/XMLSchema" xmlns:xs="http://www.w3.org/2001/XMLSchema" xmlns:p="http://schemas.microsoft.com/office/2006/metadata/properties" xmlns:ns2="3c36c988-3b88-4798-888c-82c8966b6e03" xmlns:ns3="bd35e102-c820-4c68-80bc-c74714b09359" xmlns:ns4="0549f980-0ff4-4163-a69f-57af76e1f779" targetNamespace="http://schemas.microsoft.com/office/2006/metadata/properties" ma:root="true" ma:fieldsID="dca607073a824c6a73836be01a75b329" ns2:_="" ns3:_="" ns4:_="">
    <xsd:import namespace="3c36c988-3b88-4798-888c-82c8966b6e03"/>
    <xsd:import namespace="bd35e102-c820-4c68-80bc-c74714b09359"/>
    <xsd:import namespace="0549f980-0ff4-4163-a69f-57af76e1f779"/>
    <xsd:element name="properties">
      <xsd:complexType>
        <xsd:sequence>
          <xsd:element name="documentManagement">
            <xsd:complexType>
              <xsd:all>
                <xsd:element ref="ns2:IND_CHEFDEPROJET" minOccurs="0"/>
                <xsd:element ref="ns2:IND_ETATAFFAIRE_0" minOccurs="0"/>
                <xsd:element ref="ns2:IND_NUMEROAFFAIRE_0" minOccurs="0"/>
                <xsd:element ref="ns2:IND_TYPEMISSION_0" minOccurs="0"/>
                <xsd:element ref="ns2:IND_CLIENTFINAL_0" minOccurs="0"/>
                <xsd:element ref="ns2:IND_CLIENTFACTURE_0" minOccurs="0"/>
                <xsd:element ref="ns2:IND_NUMEROOFFRE_0" minOccurs="0"/>
                <xsd:element ref="ns2:IND_DATECLOTURE" minOccurs="0"/>
                <xsd:element ref="ns2:IND_PROJETRETD_0" minOccurs="0"/>
                <xsd:element ref="ns2:IND_DOCSREFERENCE_0" minOccurs="0"/>
                <xsd:element ref="ns3:TaxCatchAll" minOccurs="0"/>
                <xsd:element ref="ns2:IND_DEPARTMENT_0" minOccurs="0"/>
                <xsd:element ref="ns2:IND_ENTITY_0" minOccurs="0"/>
                <xsd:element ref="ns2:IND_SITE_0" minOccurs="0"/>
                <xsd:element ref="ns2:IND_SUMMARY" minOccurs="0"/>
                <xsd:element ref="ns2:IND_ASSISTANTE" minOccurs="0"/>
                <xsd:element ref="ns2:IND_REDACTEUR" minOccurs="0"/>
                <xsd:element ref="ns2:IND_GRANDCOMPTE_0" minOccurs="0"/>
                <xsd:element ref="ns2:IND_SHORTLABEL" minOccurs="0"/>
                <xsd:element ref="ns2:IND_DOCIMPORTANT" minOccurs="0"/>
                <xsd:element ref="ns2:IND_ACCESSTYPE_0" minOccurs="0"/>
                <xsd:element ref="ns2:IND_ZONEGEO_0" minOccurs="0"/>
                <xsd:element ref="ns3:TaxCatchAllLabel" minOccurs="0"/>
                <xsd:element ref="ns4:MediaServiceAutoTags" minOccurs="0"/>
                <xsd:element ref="ns4:MediaServiceOCR" minOccurs="0"/>
                <xsd:element ref="ns4:MediaServiceGenerationTime" minOccurs="0"/>
                <xsd:element ref="ns4:MediaServiceEventHashCode" minOccurs="0"/>
                <xsd:element ref="ns2:SharedWithUsers" minOccurs="0"/>
                <xsd:element ref="ns2:SharedWithDetails" minOccurs="0"/>
                <xsd:element ref="ns4:MediaServiceDateTaken" minOccurs="0"/>
                <xsd:element ref="ns4:MediaServiceLocation" minOccurs="0"/>
                <xsd:element ref="ns4:MediaServiceFastMetadata" minOccurs="0"/>
                <xsd:element ref="ns4:MediaServiceMetadata" minOccurs="0"/>
                <xsd:element ref="ns4:MediaServiceAutoKeyPoints" minOccurs="0"/>
                <xsd:element ref="ns4:MediaServiceKeyPoints" minOccurs="0"/>
                <xsd:element ref="ns2:IND_SEGMENT_0" minOccurs="0"/>
                <xsd:element ref="ns2:IND_THEME_0"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6c988-3b88-4798-888c-82c8966b6e03" elementFormDefault="qualified">
    <xsd:import namespace="http://schemas.microsoft.com/office/2006/documentManagement/types"/>
    <xsd:import namespace="http://schemas.microsoft.com/office/infopath/2007/PartnerControls"/>
    <xsd:element name="IND_CHEFDEPROJET" ma:index="5" nillable="true" ma:displayName="Chef de projet" ma:list="UserInfo" ma:SharePointGroup="0" ma:internalName="IND_CHEFDEPROJE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D_ETATAFFAIRE_0" ma:index="6" nillable="true" ma:taxonomy="true" ma:internalName="IND_ETATAFFAIRE_0" ma:taxonomyFieldName="IND_ETATAFFAIRE" ma:displayName="Etat de l'affaire" ma:default="" ma:fieldId="{f8b672cd-197e-42d2-9493-4956a7ad08f4}" ma:sspId="3fa1e208-5976-4148-a97e-6a12640b510d" ma:termSetId="c4b7f207-d4b3-48d7-a366-f35ff0b6c364" ma:anchorId="00000000-0000-0000-0000-000000000000" ma:open="true" ma:isKeyword="false">
      <xsd:complexType>
        <xsd:sequence>
          <xsd:element ref="pc:Terms" minOccurs="0" maxOccurs="1"/>
        </xsd:sequence>
      </xsd:complexType>
    </xsd:element>
    <xsd:element name="IND_NUMEROAFFAIRE_0" ma:index="8" nillable="true" ma:taxonomy="true" ma:internalName="IND_NUMEROAFFAIRE_0" ma:taxonomyFieldName="IND_NUMEROAFFAIRE" ma:displayName="Numéro d'affaire" ma:default="" ma:fieldId="{660da940-5e9c-4f9f-9eca-ac4a34643323}" ma:sspId="3fa1e208-5976-4148-a97e-6a12640b510d" ma:termSetId="071119e2-16f7-4cbf-977f-d74dd3a4f162" ma:anchorId="00000000-0000-0000-0000-000000000000" ma:open="true" ma:isKeyword="false">
      <xsd:complexType>
        <xsd:sequence>
          <xsd:element ref="pc:Terms" minOccurs="0" maxOccurs="1"/>
        </xsd:sequence>
      </xsd:complexType>
    </xsd:element>
    <xsd:element name="IND_TYPEMISSION_0" ma:index="10" nillable="true" ma:taxonomy="true" ma:internalName="IND_TYPEMISSION_0" ma:taxonomyFieldName="IND_TYPEMISSION" ma:displayName="Type de mission" ma:default="" ma:fieldId="{b8f3e798-30bf-4f75-b33b-0e492f9c86e1}" ma:sspId="3fa1e208-5976-4148-a97e-6a12640b510d" ma:termSetId="2676c7f0-64a2-4067-b381-b3525329db13" ma:anchorId="00000000-0000-0000-0000-000000000000" ma:open="false" ma:isKeyword="false">
      <xsd:complexType>
        <xsd:sequence>
          <xsd:element ref="pc:Terms" minOccurs="0" maxOccurs="1"/>
        </xsd:sequence>
      </xsd:complexType>
    </xsd:element>
    <xsd:element name="IND_CLIENTFINAL_0" ma:index="12" nillable="true" ma:taxonomy="true" ma:internalName="IND_CLIENTFINAL_0" ma:taxonomyFieldName="IND_CLIENTFINAL" ma:displayName="Client final" ma:default="" ma:fieldId="{832125f8-7db1-488c-975f-c478128fb862}" ma:sspId="3fa1e208-5976-4148-a97e-6a12640b510d" ma:termSetId="2550e827-8989-48fe-84ee-f11aef4db729" ma:anchorId="00000000-0000-0000-0000-000000000000" ma:open="true" ma:isKeyword="false">
      <xsd:complexType>
        <xsd:sequence>
          <xsd:element ref="pc:Terms" minOccurs="0" maxOccurs="1"/>
        </xsd:sequence>
      </xsd:complexType>
    </xsd:element>
    <xsd:element name="IND_CLIENTFACTURE_0" ma:index="14" nillable="true" ma:taxonomy="true" ma:internalName="IND_CLIENTFACTURE_0" ma:taxonomyFieldName="IND_CLIENTFACTURE" ma:displayName="Client facturé" ma:default="" ma:fieldId="{9d22b379-9020-4747-9599-0103319e80ea}" ma:sspId="3fa1e208-5976-4148-a97e-6a12640b510d" ma:termSetId="2550e827-8989-48fe-84ee-f11aef4db729" ma:anchorId="00000000-0000-0000-0000-000000000000" ma:open="true" ma:isKeyword="false">
      <xsd:complexType>
        <xsd:sequence>
          <xsd:element ref="pc:Terms" minOccurs="0" maxOccurs="1"/>
        </xsd:sequence>
      </xsd:complexType>
    </xsd:element>
    <xsd:element name="IND_NUMEROOFFRE_0" ma:index="16" nillable="true" ma:taxonomy="true" ma:internalName="IND_NUMEROOFFRE_0" ma:taxonomyFieldName="IND_NUMEROOFFRE" ma:displayName="Numéro de l'offre" ma:default="" ma:fieldId="{dda29522-441e-46bd-b710-e4bc31536268}" ma:sspId="3fa1e208-5976-4148-a97e-6a12640b510d" ma:termSetId="0c55770f-ca9f-484b-9031-0c21381b8349" ma:anchorId="00000000-0000-0000-0000-000000000000" ma:open="true" ma:isKeyword="false">
      <xsd:complexType>
        <xsd:sequence>
          <xsd:element ref="pc:Terms" minOccurs="0" maxOccurs="1"/>
        </xsd:sequence>
      </xsd:complexType>
    </xsd:element>
    <xsd:element name="IND_DATECLOTURE" ma:index="18" nillable="true" ma:displayName="Date de clôture" ma:format="DateOnly" ma:internalName="IND_DATECLOTURE">
      <xsd:simpleType>
        <xsd:restriction base="dms:DateTime"/>
      </xsd:simpleType>
    </xsd:element>
    <xsd:element name="IND_PROJETRETD_0" ma:index="19" nillable="true" ma:taxonomy="true" ma:internalName="IND_PROJETRETD_0" ma:taxonomyFieldName="IND_PROJETRETD" ma:displayName="Projets R&amp;D" ma:default="" ma:fieldId="{1df53200-2017-4867-9c97-da7c9bea410e}" ma:sspId="3fa1e208-5976-4148-a97e-6a12640b510d" ma:termSetId="ae17836f-362c-4129-b65c-df8c5606dcce" ma:anchorId="00000000-0000-0000-0000-000000000000" ma:open="true" ma:isKeyword="false">
      <xsd:complexType>
        <xsd:sequence>
          <xsd:element ref="pc:Terms" minOccurs="0" maxOccurs="1"/>
        </xsd:sequence>
      </xsd:complexType>
    </xsd:element>
    <xsd:element name="IND_DOCSREFERENCE_0" ma:index="21" nillable="true" ma:taxonomy="true" ma:internalName="o68c0257765e4ebd8d3451a09ab9ab5d" ma:taxonomyFieldName="IND_DOCSREFERENCE" ma:displayName="Documents de référence" ma:default="" ma:fieldId="{868c0257-765e-4ebd-8d34-51a09ab9ab5d}" ma:sspId="3fa1e208-5976-4148-a97e-6a12640b510d" ma:termSetId="2609d4d5-5a6c-4cdb-ad26-6f782c3957a5" ma:anchorId="00000000-0000-0000-0000-000000000000" ma:open="false" ma:isKeyword="false">
      <xsd:complexType>
        <xsd:sequence>
          <xsd:element ref="pc:Terms" minOccurs="0" maxOccurs="1"/>
        </xsd:sequence>
      </xsd:complexType>
    </xsd:element>
    <xsd:element name="IND_DEPARTMENT_0" ma:index="25" nillable="true" ma:taxonomy="true" ma:internalName="IND_DEPARTMENT_0" ma:taxonomyFieldName="IND_DEPARTMENT" ma:displayName="Département" ma:default="" ma:fieldId="{017f5acd-c7a3-446e-adc7-c9a6cbb2327d}" ma:sspId="3fa1e208-5976-4148-a97e-6a12640b510d" ma:termSetId="60fde6fa-da6b-4a37-890a-55b5352265c4" ma:anchorId="00000000-0000-0000-0000-000000000000" ma:open="false" ma:isKeyword="false">
      <xsd:complexType>
        <xsd:sequence>
          <xsd:element ref="pc:Terms" minOccurs="0" maxOccurs="1"/>
        </xsd:sequence>
      </xsd:complexType>
    </xsd:element>
    <xsd:element name="IND_ENTITY_0" ma:index="27" nillable="true" ma:taxonomy="true" ma:internalName="IND_ENTITY_0" ma:taxonomyFieldName="IND_ENTITY" ma:displayName="Entité" ma:default="" ma:fieldId="{7ab495d2-f692-4269-8726-877c65c12254}" ma:sspId="3fa1e208-5976-4148-a97e-6a12640b510d" ma:termSetId="06f31f1e-fe00-4b1d-889a-6c57ced47cf0" ma:anchorId="00000000-0000-0000-0000-000000000000" ma:open="false" ma:isKeyword="false">
      <xsd:complexType>
        <xsd:sequence>
          <xsd:element ref="pc:Terms" minOccurs="0" maxOccurs="1"/>
        </xsd:sequence>
      </xsd:complexType>
    </xsd:element>
    <xsd:element name="IND_SITE_0" ma:index="29" nillable="true" ma:taxonomy="true" ma:internalName="IND_SITE_0" ma:taxonomyFieldName="IND_SITE" ma:displayName="Site" ma:default="" ma:fieldId="{ce93a1e2-4921-4e1f-9d2d-7deb219b5e11}" ma:sspId="3fa1e208-5976-4148-a97e-6a12640b510d" ma:termSetId="8870355e-00bb-4239-bb68-13138dd0a3c3" ma:anchorId="00000000-0000-0000-0000-000000000000" ma:open="false" ma:isKeyword="false">
      <xsd:complexType>
        <xsd:sequence>
          <xsd:element ref="pc:Terms" minOccurs="0" maxOccurs="1"/>
        </xsd:sequence>
      </xsd:complexType>
    </xsd:element>
    <xsd:element name="IND_SUMMARY" ma:index="31" nillable="true" ma:displayName="Résumé" ma:internalName="IND_SUMMARY">
      <xsd:simpleType>
        <xsd:restriction base="dms:Note">
          <xsd:maxLength value="255"/>
        </xsd:restriction>
      </xsd:simpleType>
    </xsd:element>
    <xsd:element name="IND_ASSISTANTE" ma:index="33" nillable="true" ma:displayName="Assistante" ma:list="UserInfo" ma:SharePointGroup="0" ma:internalName="IND_ASSISTANT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D_REDACTEUR" ma:index="34" nillable="true" ma:displayName="Rédacteur" ma:list="UserInfo" ma:SharePointGroup="0" ma:internalName="IND_REDAC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D_GRANDCOMPTE_0" ma:index="35" nillable="true" ma:taxonomy="true" ma:internalName="IND_GRANDCOMPTE_0" ma:taxonomyFieldName="IND_GRANDCOMPTE" ma:displayName="Grand compte" ma:default="" ma:fieldId="{9bfb2e0b-51ad-404e-8426-556c42750f98}" ma:sspId="3fa1e208-5976-4148-a97e-6a12640b510d" ma:termSetId="088621da-6ed7-4ade-ba36-294e4d56c1ef" ma:anchorId="00000000-0000-0000-0000-000000000000" ma:open="true" ma:isKeyword="false">
      <xsd:complexType>
        <xsd:sequence>
          <xsd:element ref="pc:Terms" minOccurs="0" maxOccurs="1"/>
        </xsd:sequence>
      </xsd:complexType>
    </xsd:element>
    <xsd:element name="IND_SHORTLABEL" ma:index="37" nillable="true" ma:displayName="Libellé court" ma:internalName="IND_SHORTLABEL">
      <xsd:simpleType>
        <xsd:restriction base="dms:Text">
          <xsd:maxLength value="255"/>
        </xsd:restriction>
      </xsd:simpleType>
    </xsd:element>
    <xsd:element name="IND_DOCIMPORTANT" ma:index="38" nillable="true" ma:displayName="Document important" ma:internalName="IND_DOCIMPORTANT">
      <xsd:simpleType>
        <xsd:restriction base="dms:Boolean"/>
      </xsd:simpleType>
    </xsd:element>
    <xsd:element name="IND_ACCESSTYPE_0" ma:index="39" nillable="true" ma:taxonomy="true" ma:internalName="IND_ACCESSTYPE_0" ma:taxonomyFieldName="IND_ACCESSTYPE" ma:displayName="Type d'accès" ma:default="" ma:fieldId="{00ac3de9-e71e-476d-9979-3690bf34aba9}" ma:sspId="3fa1e208-5976-4148-a97e-6a12640b510d" ma:termSetId="2df47acd-7971-4646-9bc6-6138f63d8c07" ma:anchorId="00000000-0000-0000-0000-000000000000" ma:open="false" ma:isKeyword="false">
      <xsd:complexType>
        <xsd:sequence>
          <xsd:element ref="pc:Terms" minOccurs="0" maxOccurs="1"/>
        </xsd:sequence>
      </xsd:complexType>
    </xsd:element>
    <xsd:element name="IND_ZONEGEO_0" ma:index="41" nillable="true" ma:taxonomy="true" ma:internalName="IND_ZONEGEO_0" ma:taxonomyFieldName="IND_ZONEGEO" ma:displayName="Zone géographique" ma:default="" ma:fieldId="{08b90836-27e5-4826-8aae-0a46c143e539}" ma:sspId="3fa1e208-5976-4148-a97e-6a12640b510d" ma:termSetId="b809b6c5-8c6a-4a81-b79c-f611a794f46e" ma:anchorId="00000000-0000-0000-0000-000000000000" ma:open="false" ma:isKeyword="false">
      <xsd:complexType>
        <xsd:sequence>
          <xsd:element ref="pc:Terms" minOccurs="0" maxOccurs="1"/>
        </xsd:sequence>
      </xsd:complexType>
    </xsd:element>
    <xsd:element name="SharedWithUsers" ma:index="4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Partagé avec détails" ma:internalName="SharedWithDetails" ma:readOnly="true">
      <xsd:simpleType>
        <xsd:restriction base="dms:Note">
          <xsd:maxLength value="255"/>
        </xsd:restriction>
      </xsd:simpleType>
    </xsd:element>
    <xsd:element name="IND_SEGMENT_0" ma:index="57" nillable="true" ma:taxonomy="true" ma:internalName="IND_SEGMENT_0" ma:taxonomyFieldName="IND_SEGMENT" ma:displayName="Segment" ma:default="" ma:fieldId="{7c564402-7d00-4446-9007-5a55fc1c12f7}" ma:sspId="3fa1e208-5976-4148-a97e-6a12640b510d" ma:termSetId="97e1d83c-6223-4a3a-8d41-1d7d0f9ccb89" ma:anchorId="00000000-0000-0000-0000-000000000000" ma:open="false" ma:isKeyword="false">
      <xsd:complexType>
        <xsd:sequence>
          <xsd:element ref="pc:Terms" minOccurs="0" maxOccurs="1"/>
        </xsd:sequence>
      </xsd:complexType>
    </xsd:element>
    <xsd:element name="IND_THEME_0" ma:index="59" nillable="true" ma:taxonomy="true" ma:internalName="IND_THEME_0" ma:taxonomyFieldName="IND_THEME" ma:displayName="Thème" ma:default="" ma:fieldId="{96fed55b-77e8-41d7-8d6b-ee782f31eccc}" ma:sspId="3fa1e208-5976-4148-a97e-6a12640b510d" ma:termSetId="71df6d4e-6c84-4b1f-af7c-dd3824533b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35e102-c820-4c68-80bc-c74714b093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f44fe77-66fb-47ba-97aa-d81504511e08}" ma:internalName="TaxCatchAll" ma:showField="CatchAllData" ma:web="3c36c988-3b88-4798-888c-82c8966b6e03">
      <xsd:complexType>
        <xsd:complexContent>
          <xsd:extension base="dms:MultiChoiceLookup">
            <xsd:sequence>
              <xsd:element name="Value" type="dms:Lookup" maxOccurs="unbounded" minOccurs="0" nillable="true"/>
            </xsd:sequence>
          </xsd:extension>
        </xsd:complexContent>
      </xsd:complexType>
    </xsd:element>
    <xsd:element name="TaxCatchAllLabel" ma:index="42" nillable="true" ma:displayName="Taxonomy Catch All Column1" ma:hidden="true" ma:list="{3f44fe77-66fb-47ba-97aa-d81504511e08}" ma:internalName="TaxCatchAllLabel" ma:readOnly="true" ma:showField="CatchAllDataLabel" ma:web="3c36c988-3b88-4798-888c-82c8966b6e0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49f980-0ff4-4163-a69f-57af76e1f779" elementFormDefault="qualified">
    <xsd:import namespace="http://schemas.microsoft.com/office/2006/documentManagement/types"/>
    <xsd:import namespace="http://schemas.microsoft.com/office/infopath/2007/PartnerControls"/>
    <xsd:element name="MediaServiceAutoTags" ma:index="45" nillable="true" ma:displayName="Tags" ma:internalName="MediaServiceAutoTags"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element name="MediaServiceDateTaken" ma:index="51" nillable="true" ma:displayName="MediaServiceDateTaken" ma:hidden="true" ma:internalName="MediaServiceDateTaken" ma:readOnly="true">
      <xsd:simpleType>
        <xsd:restriction base="dms:Text"/>
      </xsd:simpleType>
    </xsd:element>
    <xsd:element name="MediaServiceLocation" ma:index="52" nillable="true" ma:displayName="Location" ma:internalName="MediaServiceLocation" ma:readOnly="true">
      <xsd:simpleType>
        <xsd:restriction base="dms:Text"/>
      </xsd:simpleType>
    </xsd:element>
    <xsd:element name="MediaServiceFastMetadata" ma:index="53" nillable="true" ma:displayName="MediaServiceFastMetadata" ma:hidden="true" ma:internalName="MediaServiceFastMetadata" ma:readOnly="true">
      <xsd:simpleType>
        <xsd:restriction base="dms:Note"/>
      </xsd:simpleType>
    </xsd:element>
    <xsd:element name="MediaServiceMetadata" ma:index="54" nillable="true" ma:displayName="MediaServiceMetadata" ma:hidden="true" ma:internalName="MediaServiceMetadata" ma:readOnly="true">
      <xsd:simpleType>
        <xsd:restriction base="dms:Note"/>
      </xsd:simpleType>
    </xsd:element>
    <xsd:element name="MediaServiceAutoKeyPoints" ma:index="55" nillable="true" ma:displayName="MediaServiceAutoKeyPoints" ma:hidden="true" ma:internalName="MediaServiceAutoKeyPoints" ma:readOnly="true">
      <xsd:simpleType>
        <xsd:restriction base="dms:Note"/>
      </xsd:simpleType>
    </xsd:element>
    <xsd:element name="MediaServiceKeyPoints" ma:index="56" nillable="true" ma:displayName="KeyPoints" ma:internalName="MediaServiceKeyPoints" ma:readOnly="true">
      <xsd:simpleType>
        <xsd:restriction base="dms:Note">
          <xsd:maxLength value="255"/>
        </xsd:restriction>
      </xsd:simpleType>
    </xsd:element>
    <xsd:element name="MediaLengthInSeconds" ma:index="6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d35e102-c820-4c68-80bc-c74714b09359">
      <Value>15</Value>
      <Value>13</Value>
      <Value>11</Value>
      <Value>10</Value>
      <Value>8</Value>
      <Value>6</Value>
      <Value>4</Value>
      <Value>3</Value>
      <Value>2</Value>
      <Value>1</Value>
    </TaxCatchAll>
    <SharedWithUsers xmlns="3c36c988-3b88-4798-888c-82c8966b6e03">
      <UserInfo>
        <DisplayName>Dominique BERTHET</DisplayName>
        <AccountId>13</AccountId>
        <AccountType/>
      </UserInfo>
      <UserInfo>
        <DisplayName>Julie NICOLAS</DisplayName>
        <AccountId>41</AccountId>
        <AccountType/>
      </UserInfo>
    </SharedWithUsers>
    <IND_SITE_0 xmlns="3c36c988-3b88-4798-888c-82c8966b6e03">
      <Terms xmlns="http://schemas.microsoft.com/office/infopath/2007/PartnerControls">
        <TermInfo>
          <TermName>Paris</TermName>
          <TermId>2d5faae0-b27f-4d45-9b7a-44453f042fa7</TermId>
        </TermInfo>
      </Terms>
    </IND_SITE_0>
    <IND_ETATAFFAIRE_0 xmlns="3c36c988-3b88-4798-888c-82c8966b6e03">
      <Terms xmlns="http://schemas.microsoft.com/office/infopath/2007/PartnerControls">
        <TermInfo>
          <TermName>En cours</TermName>
          <TermId>d3e19a53-fe68-475d-a20b-45d5d7ba0737</TermId>
        </TermInfo>
      </Terms>
    </IND_ETATAFFAIRE_0>
    <IND_DOCIMPORTANT xmlns="3c36c988-3b88-4798-888c-82c8966b6e03">true</IND_DOCIMPORTANT>
    <IND_ENTITY_0 xmlns="3c36c988-3b88-4798-888c-82c8966b6e03">
      <Terms xmlns="http://schemas.microsoft.com/office/infopath/2007/PartnerControls">
        <TermInfo>
          <TermName>Inddigo</TermName>
          <TermId>08b3a3d4-4c91-43e4-98a9-3655a76c9a6e</TermId>
        </TermInfo>
      </Terms>
    </IND_ENTITY_0>
    <IND_SUMMARY xmlns="3c36c988-3b88-4798-888c-82c8966b6e03" xsi:nil="true"/>
    <IND_CLIENTFACTURE_0 xmlns="3c36c988-3b88-4798-888c-82c8966b6e03">
      <Terms xmlns="http://schemas.microsoft.com/office/infopath/2007/PartnerControls">
        <TermInfo>
          <TermName>REGION GUADELOUPE</TermName>
          <TermId>81a00212-f063-46ce-948e-7cfe28fdddf9</TermId>
        </TermInfo>
      </Terms>
    </IND_CLIENTFACTURE_0>
    <IND_DATECLOTURE xmlns="3c36c988-3b88-4798-888c-82c8966b6e03" xsi:nil="true"/>
    <IND_GRANDCOMPTE_0 xmlns="3c36c988-3b88-4798-888c-82c8966b6e03">
      <Terms xmlns="http://schemas.microsoft.com/office/infopath/2007/PartnerControls"/>
    </IND_GRANDCOMPTE_0>
    <IND_ACCESSTYPE_0 xmlns="3c36c988-3b88-4798-888c-82c8966b6e03">
      <Terms xmlns="http://schemas.microsoft.com/office/infopath/2007/PartnerControls"/>
    </IND_ACCESSTYPE_0>
    <IND_NUMEROOFFRE_0 xmlns="3c36c988-3b88-4798-888c-82c8966b6e03">
      <Terms xmlns="http://schemas.microsoft.com/office/infopath/2007/PartnerControls">
        <TermInfo>
          <TermName>63605</TermName>
          <TermId>2a004a6c-c1d8-427d-9cd4-f66cfaa65198</TermId>
        </TermInfo>
      </Terms>
    </IND_NUMEROOFFRE_0>
    <IND_NUMEROAFFAIRE_0 xmlns="3c36c988-3b88-4798-888c-82c8966b6e03">
      <Terms xmlns="http://schemas.microsoft.com/office/infopath/2007/PartnerControls">
        <TermInfo>
          <TermName>10007362</TermName>
          <TermId>21ecef20-bfd8-42b5-83fc-b820fa9c7f21</TermId>
        </TermInfo>
      </Terms>
    </IND_NUMEROAFFAIRE_0>
    <IND_REDACTEUR xmlns="3c36c988-3b88-4798-888c-82c8966b6e03">
      <UserInfo>
        <DisplayName>Frédéric AGAM</DisplayName>
        <AccountId>14</AccountId>
        <AccountType/>
      </UserInfo>
    </IND_REDACTEUR>
    <IND_CHEFDEPROJET xmlns="3c36c988-3b88-4798-888c-82c8966b6e03">
      <UserInfo>
        <DisplayName>Dominique BERTHET</DisplayName>
        <AccountId>13</AccountId>
        <AccountType/>
      </UserInfo>
    </IND_CHEFDEPROJET>
    <IND_ZONEGEO_0 xmlns="3c36c988-3b88-4798-888c-82c8966b6e03">
      <Terms xmlns="http://schemas.microsoft.com/office/infopath/2007/PartnerControls"/>
    </IND_ZONEGEO_0>
    <IND_ASSISTANTE xmlns="3c36c988-3b88-4798-888c-82c8966b6e03">
      <UserInfo>
        <DisplayName>Cathy MANCEL</DisplayName>
        <AccountId>12</AccountId>
        <AccountType/>
      </UserInfo>
    </IND_ASSISTANTE>
    <IND_SHORTLABEL xmlns="3c36c988-3b88-4798-888c-82c8966b6e03">GUADELOUPE 97: Etude « la desserte maritime inter-îles en Guadeloupe</IND_SHORTLABEL>
    <IND_PROJETRETD_0 xmlns="3c36c988-3b88-4798-888c-82c8966b6e03">
      <Terms xmlns="http://schemas.microsoft.com/office/infopath/2007/PartnerControls"/>
    </IND_PROJETRETD_0>
    <IND_TYPEMISSION_0 xmlns="3c36c988-3b88-4798-888c-82c8966b6e03">
      <Terms xmlns="http://schemas.microsoft.com/office/infopath/2007/PartnerControls">
        <TermInfo>
          <TermName>Assistance à Maître d'ouvrage Généraliste et accompagnement</TermName>
          <TermId>274eed56-d29a-4b2d-b5f6-dc07c76f3c9f</TermId>
        </TermInfo>
      </Terms>
    </IND_TYPEMISSION_0>
    <IND_CLIENTFINAL_0 xmlns="3c36c988-3b88-4798-888c-82c8966b6e03">
      <Terms xmlns="http://schemas.microsoft.com/office/infopath/2007/PartnerControls">
        <TermInfo>
          <TermName>REGION GUADELOUPE</TermName>
          <TermId>81a00212-f063-46ce-948e-7cfe28fdddf9</TermId>
        </TermInfo>
      </Terms>
    </IND_CLIENTFINAL_0>
    <IND_DEPARTMENT_0 xmlns="3c36c988-3b88-4798-888c-82c8966b6e03">
      <Terms xmlns="http://schemas.microsoft.com/office/infopath/2007/PartnerControls">
        <TermInfo>
          <TermName>Territoires, Aménagement ＆ Mobilités</TermName>
          <TermId>15b2336f-ef2d-400f-b6e2-432f280d64ce</TermId>
        </TermInfo>
      </Terms>
    </IND_DEPARTMENT_0>
    <IND_DOCSREFERENCE_0 xmlns="3c36c988-3b88-4798-888c-82c8966b6e03">
      <Terms xmlns="http://schemas.microsoft.com/office/infopath/2007/PartnerControls"/>
    </IND_DOCSREFERENCE_0>
    <IND_THEME_0 xmlns="3c36c988-3b88-4798-888c-82c8966b6e03">
      <Terms xmlns="http://schemas.microsoft.com/office/infopath/2007/PartnerControls">
        <TermInfo>
          <TermName>Commerce France</TermName>
          <TermId>317fa545-2c80-44e2-824c-15898cf55e9a</TermId>
        </TermInfo>
      </Terms>
    </IND_THEME_0>
    <IND_SEGMENT_0 xmlns="3c36c988-3b88-4798-888c-82c8966b6e03">
      <Terms xmlns="http://schemas.microsoft.com/office/infopath/2007/PartnerControls">
        <TermInfo>
          <TermName>Portuaire, maritime et fluvial</TermName>
          <TermId>0e205b7b-91ff-4645-add4-d15cf54ceba8</TermId>
        </TermInfo>
      </Terms>
    </IND_SEGMENT_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fa1e208-5976-4148-a97e-6a12640b510d" ContentTypeId="0x0101003C6509C072884BC9A97F079EA8039DD30202" PreviousValue="false"/>
</file>

<file path=customXml/itemProps1.xml><?xml version="1.0" encoding="utf-8"?>
<ds:datastoreItem xmlns:ds="http://schemas.openxmlformats.org/officeDocument/2006/customXml" ds:itemID="{A3C94AD2-F032-4DF4-92C1-46683B95A37E}">
  <ds:schemaRefs>
    <ds:schemaRef ds:uri="0549f980-0ff4-4163-a69f-57af76e1f779"/>
    <ds:schemaRef ds:uri="3c36c988-3b88-4798-888c-82c8966b6e03"/>
    <ds:schemaRef ds:uri="bd35e102-c820-4c68-80bc-c74714b093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7BF77F-04A0-4794-AEED-95BB18E7E28A}">
  <ds:schemaRefs>
    <ds:schemaRef ds:uri="http://purl.org/dc/terms/"/>
    <ds:schemaRef ds:uri="http://schemas.microsoft.com/office/infopath/2007/PartnerControls"/>
    <ds:schemaRef ds:uri="http://purl.org/dc/dcmitype/"/>
    <ds:schemaRef ds:uri="http://schemas.microsoft.com/office/2006/documentManagement/types"/>
    <ds:schemaRef ds:uri="3c36c988-3b88-4798-888c-82c8966b6e03"/>
    <ds:schemaRef ds:uri="bd35e102-c820-4c68-80bc-c74714b09359"/>
    <ds:schemaRef ds:uri="http://purl.org/dc/elements/1.1/"/>
    <ds:schemaRef ds:uri="http://schemas.openxmlformats.org/package/2006/metadata/core-properties"/>
    <ds:schemaRef ds:uri="0549f980-0ff4-4163-a69f-57af76e1f77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FAA6077-CAE2-4CE7-A50E-70C538F6A1C4}">
  <ds:schemaRefs>
    <ds:schemaRef ds:uri="http://schemas.microsoft.com/sharepoint/v3/contenttype/forms"/>
  </ds:schemaRefs>
</ds:datastoreItem>
</file>

<file path=customXml/itemProps4.xml><?xml version="1.0" encoding="utf-8"?>
<ds:datastoreItem xmlns:ds="http://schemas.openxmlformats.org/officeDocument/2006/customXml" ds:itemID="{62655B00-0E07-4F4F-A78A-8FABA493C0B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0</TotalTime>
  <Application>LibreOffice/7.0.7.0.M2$Windows_X86_64 LibreOffice_project/7b72e897d1b24fbb19cbc70ecb1fe9a870f38612</Application>
  <AppVersion>15.0000</AppVersion>
  <Words>3000</Words>
  <Paragraphs>536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2022-01-06T08:46:19Z</dcterms:created>
  <dc:creator/>
  <dc:description/>
  <dc:language>fr-FR</dc:language>
  <cp:lastModifiedBy/>
  <cp:revision>1</cp:revision>
  <dc:subject/>
  <dc:title>Etude relative à la desserte maritime inter-îles en Guadeloupe, évolution depuis 2009, perspectives et recommandations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0x0101003C6509C072884BC9A97F079EA8039DD3020200A8E2AF1BFE440A44AD4B8B947FDE96A4</vt:lpwstr>
  </property>
  <property fmtid="{D5CDD505-2E9C-101B-9397-08002B2CF9AE}" pid="3" name="IND_ACCESSTYPE">
    <vt:lpwstr/>
  </property>
  <property fmtid="{D5CDD505-2E9C-101B-9397-08002B2CF9AE}" pid="4" name="IND_CLIENTFACTURE">
    <vt:lpwstr>1;#REGION GUADELOUPE|81a00212-f063-46ce-948e-7cfe28fdddf9</vt:lpwstr>
  </property>
  <property fmtid="{D5CDD505-2E9C-101B-9397-08002B2CF9AE}" pid="5" name="IND_CLIENTFINAL">
    <vt:lpwstr>1;#REGION GUADELOUPE|81a00212-f063-46ce-948e-7cfe28fdddf9</vt:lpwstr>
  </property>
  <property fmtid="{D5CDD505-2E9C-101B-9397-08002B2CF9AE}" pid="6" name="IND_DEPARTMENT">
    <vt:lpwstr>11;#Territoires, Aménagement ＆ Mobilités|15b2336f-ef2d-400f-b6e2-432f280d64ce</vt:lpwstr>
  </property>
  <property fmtid="{D5CDD505-2E9C-101B-9397-08002B2CF9AE}" pid="7" name="IND_DOCSREFERENCE">
    <vt:lpwstr/>
  </property>
  <property fmtid="{D5CDD505-2E9C-101B-9397-08002B2CF9AE}" pid="8" name="IND_ENTITY">
    <vt:lpwstr>15;#Inddigo|08b3a3d4-4c91-43e4-98a9-3655a76c9a6e</vt:lpwstr>
  </property>
  <property fmtid="{D5CDD505-2E9C-101B-9397-08002B2CF9AE}" pid="9" name="IND_ETATAFFAIRE">
    <vt:lpwstr>3;#En cours|d3e19a53-fe68-475d-a20b-45d5d7ba0737</vt:lpwstr>
  </property>
  <property fmtid="{D5CDD505-2E9C-101B-9397-08002B2CF9AE}" pid="10" name="IND_GRANDCOMPTE">
    <vt:lpwstr/>
  </property>
  <property fmtid="{D5CDD505-2E9C-101B-9397-08002B2CF9AE}" pid="11" name="IND_NUMEROAFFAIRE">
    <vt:lpwstr>4;#10007362|21ecef20-bfd8-42b5-83fc-b820fa9c7f21</vt:lpwstr>
  </property>
  <property fmtid="{D5CDD505-2E9C-101B-9397-08002B2CF9AE}" pid="12" name="IND_NUMEROOFFRE">
    <vt:lpwstr>6;#63605|2a004a6c-c1d8-427d-9cd4-f66cfaa65198</vt:lpwstr>
  </property>
  <property fmtid="{D5CDD505-2E9C-101B-9397-08002B2CF9AE}" pid="13" name="IND_PROJETRETD">
    <vt:lpwstr/>
  </property>
  <property fmtid="{D5CDD505-2E9C-101B-9397-08002B2CF9AE}" pid="14" name="IND_SEGMENT">
    <vt:lpwstr>10;#Portuaire, maritime et fluvial|0e205b7b-91ff-4645-add4-d15cf54ceba8</vt:lpwstr>
  </property>
  <property fmtid="{D5CDD505-2E9C-101B-9397-08002B2CF9AE}" pid="15" name="IND_SEGMENT_0">
    <vt:lpwstr>Portuaire, maritime et fluvial|0e205b7b-91ff-4645-add4-d15cf54ceba8</vt:lpwstr>
  </property>
  <property fmtid="{D5CDD505-2E9C-101B-9397-08002B2CF9AE}" pid="16" name="IND_SITE">
    <vt:lpwstr>13;#Paris|2d5faae0-b27f-4d45-9b7a-44453f042fa7</vt:lpwstr>
  </property>
  <property fmtid="{D5CDD505-2E9C-101B-9397-08002B2CF9AE}" pid="17" name="IND_THEME">
    <vt:lpwstr>8;#Commerce France|317fa545-2c80-44e2-824c-15898cf55e9a</vt:lpwstr>
  </property>
  <property fmtid="{D5CDD505-2E9C-101B-9397-08002B2CF9AE}" pid="18" name="IND_THEME_0">
    <vt:lpwstr>Commerce France|317fa545-2c80-44e2-824c-15898cf55e9a</vt:lpwstr>
  </property>
  <property fmtid="{D5CDD505-2E9C-101B-9397-08002B2CF9AE}" pid="19" name="IND_TYPEMISSION">
    <vt:lpwstr>2;#Assistance à Maître d'ouvrage Généraliste et accompagnement|274eed56-d29a-4b2d-b5f6-dc07c76f3c9f</vt:lpwstr>
  </property>
  <property fmtid="{D5CDD505-2E9C-101B-9397-08002B2CF9AE}" pid="20" name="IND_ZONEGEO">
    <vt:lpwstr/>
  </property>
  <property fmtid="{D5CDD505-2E9C-101B-9397-08002B2CF9AE}" pid="21" name="PresentationFormat">
    <vt:lpwstr>Personnalisé</vt:lpwstr>
  </property>
  <property fmtid="{D5CDD505-2E9C-101B-9397-08002B2CF9AE}" pid="22" name="Slides">
    <vt:i4>43</vt:i4>
  </property>
</Properties>
</file>